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4" r:id="rId3"/>
    <p:sldId id="257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1" r:id="rId20"/>
    <p:sldId id="322" r:id="rId21"/>
    <p:sldId id="323" r:id="rId22"/>
    <p:sldId id="320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6" r:id="rId35"/>
    <p:sldId id="337" r:id="rId36"/>
    <p:sldId id="335" r:id="rId37"/>
    <p:sldId id="338" r:id="rId38"/>
    <p:sldId id="339" r:id="rId39"/>
    <p:sldId id="340" r:id="rId40"/>
    <p:sldId id="341" r:id="rId41"/>
    <p:sldId id="342" r:id="rId42"/>
    <p:sldId id="343" r:id="rId43"/>
    <p:sldId id="344" r:id="rId44"/>
  </p:sldIdLst>
  <p:sldSz cx="9144000" cy="6858000" type="screen4x3"/>
  <p:notesSz cx="7102475" cy="89916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DA"/>
    <a:srgbClr val="84A5CA"/>
    <a:srgbClr val="5F5F5F"/>
    <a:srgbClr val="D1DBEB"/>
    <a:srgbClr val="808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6" autoAdjust="0"/>
    <p:restoredTop sz="94728" autoAdjust="0"/>
  </p:normalViewPr>
  <p:slideViewPr>
    <p:cSldViewPr>
      <p:cViewPr>
        <p:scale>
          <a:sx n="60" d="100"/>
          <a:sy n="60" d="100"/>
        </p:scale>
        <p:origin x="-1290" y="-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TW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8540750"/>
            <a:ext cx="3078163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D2EA5A-94C3-4E97-B837-05A7E3B0B5C1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D1F77-911A-4935-8E9A-5A71E9B5AD73}" type="datetimeFigureOut">
              <a:rPr lang="zh-TW" altLang="en-US" smtClean="0"/>
              <a:pPr/>
              <a:t>2011/8/4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03338" y="674688"/>
            <a:ext cx="44958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270375"/>
            <a:ext cx="5683250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2725" y="8540750"/>
            <a:ext cx="3078163" cy="449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37523-40E5-4E12-A301-E9CE432FFD7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1" name="Rectangle 11" descr="WD_photo_RA1878-2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5852" name="Freeform 12"/>
          <p:cNvSpPr>
            <a:spLocks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320"/>
              </a:cxn>
              <a:cxn ang="0">
                <a:pos x="5760" y="703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703"/>
                </a:ln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ctrTitle"/>
          </p:nvPr>
        </p:nvSpPr>
        <p:spPr bwMode="gray">
          <a:xfrm>
            <a:off x="457200" y="815975"/>
            <a:ext cx="7772400" cy="1774825"/>
          </a:xfrm>
          <a:ln algn="ctr"/>
          <a:effectLst>
            <a:outerShdw dist="35921" dir="2700000" algn="ctr" rotWithShape="0">
              <a:schemeClr val="tx1"/>
            </a:outerShdw>
          </a:effectLst>
        </p:spPr>
        <p:txBody>
          <a:bodyPr/>
          <a:lstStyle>
            <a:lvl1pPr algn="l" eaLnBrk="1" hangingPunct="1">
              <a:defRPr sz="4800" smtClean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57200" y="2438400"/>
            <a:ext cx="6400800" cy="685800"/>
          </a:xfrm>
          <a:ln algn="ctr"/>
        </p:spPr>
        <p:txBody>
          <a:bodyPr/>
          <a:lstStyle>
            <a:lvl1pPr marL="0" indent="0" eaLnBrk="1" hangingPunct="1">
              <a:buFontTx/>
              <a:buNone/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 smtClean="0"/>
          </a:p>
        </p:txBody>
      </p:sp>
      <p:sp>
        <p:nvSpPr>
          <p:cNvPr id="35858" name="Freeform 18"/>
          <p:cNvSpPr>
            <a:spLocks/>
          </p:cNvSpPr>
          <p:nvPr/>
        </p:nvSpPr>
        <p:spPr bwMode="gray">
          <a:xfrm>
            <a:off x="6858000" y="0"/>
            <a:ext cx="2286000" cy="2819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40" y="1776"/>
              </a:cxn>
              <a:cxn ang="0">
                <a:pos x="1440" y="0"/>
              </a:cxn>
              <a:cxn ang="0">
                <a:pos x="0" y="0"/>
              </a:cxn>
            </a:cxnLst>
            <a:rect l="0" t="0" r="r" b="b"/>
            <a:pathLst>
              <a:path w="1440" h="1776">
                <a:moveTo>
                  <a:pt x="0" y="0"/>
                </a:moveTo>
                <a:lnTo>
                  <a:pt x="1440" y="1776"/>
                </a:lnTo>
                <a:lnTo>
                  <a:pt x="144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1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pic>
        <p:nvPicPr>
          <p:cNvPr id="10" name="圖片 9" descr="tung_logo_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6336" y="177699"/>
            <a:ext cx="1368152" cy="7880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67600" y="6537325"/>
            <a:ext cx="15240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14C8280-C71E-4AAC-AC81-A5705154A150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67600" y="6537325"/>
            <a:ext cx="1524000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14C8280-C71E-4AAC-AC81-A5705154A150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CD280F-A5FD-460F-B419-6396A3B78E0D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Freeform 12"/>
          <p:cNvSpPr>
            <a:spLocks/>
          </p:cNvSpPr>
          <p:nvPr/>
        </p:nvSpPr>
        <p:spPr bwMode="auto">
          <a:xfrm flipH="1" flipV="1">
            <a:off x="178616" y="-12958"/>
            <a:ext cx="8965384" cy="633646"/>
          </a:xfrm>
          <a:custGeom>
            <a:avLst/>
            <a:gdLst>
              <a:gd name="connsiteX0" fmla="*/ 0 w 10001"/>
              <a:gd name="connsiteY0" fmla="*/ 10000 h 10935"/>
              <a:gd name="connsiteX1" fmla="*/ 0 w 10001"/>
              <a:gd name="connsiteY1" fmla="*/ 0 h 10935"/>
              <a:gd name="connsiteX2" fmla="*/ 10000 w 10001"/>
              <a:gd name="connsiteY2" fmla="*/ 7924 h 10935"/>
              <a:gd name="connsiteX3" fmla="*/ 10000 w 10001"/>
              <a:gd name="connsiteY3" fmla="*/ 10000 h 10935"/>
              <a:gd name="connsiteX4" fmla="*/ 0 w 10001"/>
              <a:gd name="connsiteY4" fmla="*/ 10000 h 1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0935">
                <a:moveTo>
                  <a:pt x="0" y="10000"/>
                </a:moveTo>
                <a:lnTo>
                  <a:pt x="0" y="0"/>
                </a:lnTo>
                <a:lnTo>
                  <a:pt x="10000" y="7924"/>
                </a:lnTo>
                <a:cubicBezTo>
                  <a:pt x="10001" y="10935"/>
                  <a:pt x="9999" y="6989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2F2F2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61" name="Freeform 13"/>
          <p:cNvSpPr>
            <a:spLocks/>
          </p:cNvSpPr>
          <p:nvPr/>
        </p:nvSpPr>
        <p:spPr bwMode="auto">
          <a:xfrm>
            <a:off x="0" y="903288"/>
            <a:ext cx="903288" cy="1916112"/>
          </a:xfrm>
          <a:custGeom>
            <a:avLst/>
            <a:gdLst/>
            <a:ahLst/>
            <a:cxnLst>
              <a:cxn ang="0">
                <a:pos x="569" y="34"/>
              </a:cxn>
              <a:cxn ang="0">
                <a:pos x="0" y="1207"/>
              </a:cxn>
              <a:cxn ang="0">
                <a:pos x="0" y="0"/>
              </a:cxn>
              <a:cxn ang="0">
                <a:pos x="569" y="34"/>
              </a:cxn>
            </a:cxnLst>
            <a:rect l="0" t="0" r="r" b="b"/>
            <a:pathLst>
              <a:path w="569" h="1207">
                <a:moveTo>
                  <a:pt x="569" y="34"/>
                </a:moveTo>
                <a:lnTo>
                  <a:pt x="0" y="1207"/>
                </a:lnTo>
                <a:lnTo>
                  <a:pt x="0" y="0"/>
                </a:lnTo>
                <a:lnTo>
                  <a:pt x="569" y="34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0" y="0"/>
            <a:ext cx="1371600" cy="960438"/>
          </a:xfrm>
          <a:custGeom>
            <a:avLst/>
            <a:gdLst/>
            <a:ahLst/>
            <a:cxnLst>
              <a:cxn ang="0">
                <a:pos x="864" y="0"/>
              </a:cxn>
              <a:cxn ang="0">
                <a:pos x="569" y="605"/>
              </a:cxn>
              <a:cxn ang="0">
                <a:pos x="0" y="569"/>
              </a:cxn>
              <a:cxn ang="0">
                <a:pos x="0" y="0"/>
              </a:cxn>
              <a:cxn ang="0">
                <a:pos x="864" y="0"/>
              </a:cxn>
            </a:cxnLst>
            <a:rect l="0" t="0" r="r" b="b"/>
            <a:pathLst>
              <a:path w="864" h="605">
                <a:moveTo>
                  <a:pt x="864" y="0"/>
                </a:moveTo>
                <a:lnTo>
                  <a:pt x="569" y="605"/>
                </a:lnTo>
                <a:lnTo>
                  <a:pt x="0" y="569"/>
                </a:lnTo>
                <a:lnTo>
                  <a:pt x="0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648"/>
            <a:ext cx="8229600" cy="103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5724128" y="24746"/>
            <a:ext cx="335773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n-lt"/>
                <a:ea typeface="新細明體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Arial" charset="0"/>
              </a:rPr>
              <a:t>東華書局</a:t>
            </a:r>
            <a:r>
              <a:rPr kumimoji="0" lang="zh-TW" altLang="en-US" sz="12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新細明體"/>
                <a:ea typeface="新細明體"/>
                <a:cs typeface="Arial" charset="0"/>
              </a:rPr>
              <a:t>▍</a:t>
            </a: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新細明體" charset="-120"/>
                <a:cs typeface="Arial" charset="0"/>
              </a:rPr>
              <a:t>www.tunghua.com.tw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467600" y="6537325"/>
            <a:ext cx="1524000" cy="320675"/>
          </a:xfrm>
          <a:prstGeom prst="rect">
            <a:avLst/>
          </a:prstGeom>
          <a:ln/>
        </p:spPr>
        <p:txBody>
          <a:bodyPr/>
          <a:lstStyle>
            <a:lvl1pPr algn="r">
              <a:defRPr sz="1200"/>
            </a:lvl1pPr>
          </a:lstStyle>
          <a:p>
            <a:fld id="{C14C8280-C71E-4AAC-AC81-A5705154A150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2" name="Rectangle 4"/>
          <p:cNvSpPr txBox="1">
            <a:spLocks noChangeArrowheads="1"/>
          </p:cNvSpPr>
          <p:nvPr userDrawn="1"/>
        </p:nvSpPr>
        <p:spPr>
          <a:xfrm>
            <a:off x="76200" y="9939"/>
            <a:ext cx="3886200" cy="218661"/>
          </a:xfrm>
          <a:prstGeom prst="rect">
            <a:avLst/>
          </a:prstGeom>
          <a:ln/>
        </p:spPr>
        <p:txBody>
          <a:bodyPr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信號與系統：</a:t>
            </a:r>
            <a:r>
              <a:rPr kumimoji="0" lang="zh-TW" altLang="en-US" sz="1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第</a:t>
            </a:r>
            <a:r>
              <a:rPr kumimoji="0" lang="en-US" altLang="zh-TW" sz="1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</a:t>
            </a:r>
            <a:r>
              <a:rPr kumimoji="0" lang="zh-TW" altLang="en-US" sz="1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章</a:t>
            </a:r>
            <a:r>
              <a:rPr lang="zh-TW" altLang="en-US" spc="300" dirty="0" smtClean="0">
                <a:solidFill>
                  <a:schemeClr val="tx1"/>
                </a:solidFill>
                <a:latin typeface="Calibri" pitchFamily="34" charset="0"/>
                <a:ea typeface="新細明體" charset="-120"/>
                <a:cs typeface="Arial" charset="0"/>
              </a:rPr>
              <a:t>連續時間傅立葉轉換</a:t>
            </a:r>
            <a:endParaRPr lang="en-US" altLang="zh-TW" spc="300" dirty="0" smtClean="0">
              <a:solidFill>
                <a:schemeClr val="tx1"/>
              </a:solidFill>
              <a:latin typeface="Calibri" pitchFamily="34" charset="0"/>
              <a:ea typeface="新細明體" charset="-12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7772400" cy="1774825"/>
          </a:xfrm>
        </p:spPr>
        <p:txBody>
          <a:bodyPr/>
          <a:lstStyle/>
          <a:p>
            <a:r>
              <a:rPr lang="zh-TW" altLang="en-US" sz="2400" dirty="0" smtClean="0">
                <a:ea typeface="新細明體" charset="-120"/>
              </a:rPr>
              <a:t>黃永達  譯</a:t>
            </a:r>
            <a:r>
              <a:rPr lang="en-US" altLang="zh-TW" sz="2400" dirty="0">
                <a:ea typeface="新細明體" charset="-120"/>
              </a:rPr>
              <a:t/>
            </a:r>
            <a:br>
              <a:rPr lang="en-US" altLang="zh-TW" sz="2400" dirty="0">
                <a:ea typeface="新細明體" charset="-120"/>
              </a:rPr>
            </a:br>
            <a:r>
              <a:rPr lang="en-US" altLang="zh-TW" sz="3200" dirty="0">
                <a:ea typeface="新細明體" charset="-120"/>
              </a:rPr>
              <a:t> </a:t>
            </a:r>
            <a:r>
              <a:rPr lang="zh-TW" altLang="en-US" sz="7000" dirty="0">
                <a:ea typeface="新細明體" charset="-120"/>
              </a:rPr>
              <a:t>信號與系統</a:t>
            </a:r>
            <a:endParaRPr lang="en-US" altLang="zh-TW" sz="7000" dirty="0">
              <a:ea typeface="新細明體" charset="-12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384425"/>
            <a:ext cx="6324600" cy="381000"/>
          </a:xfrm>
        </p:spPr>
        <p:txBody>
          <a:bodyPr/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Signals &amp; Systems second edition</a:t>
            </a:r>
          </a:p>
          <a:p>
            <a:r>
              <a:rPr lang="en-US" altLang="zh-TW" dirty="0" smtClean="0">
                <a:ea typeface="新細明體" charset="-120"/>
              </a:rPr>
              <a:t>Alan V. Oppenheim</a:t>
            </a:r>
          </a:p>
          <a:p>
            <a:r>
              <a:rPr lang="en-US" altLang="zh-TW" dirty="0" smtClean="0">
                <a:ea typeface="新細明體" charset="-120"/>
              </a:rPr>
              <a:t>Alan </a:t>
            </a:r>
            <a:r>
              <a:rPr lang="en-US" altLang="zh-TW" dirty="0" err="1" smtClean="0">
                <a:ea typeface="新細明體" charset="-120"/>
              </a:rPr>
              <a:t>S.Willsky</a:t>
            </a:r>
            <a:r>
              <a:rPr lang="en-US" altLang="zh-TW" dirty="0" smtClean="0">
                <a:ea typeface="新細明體" charset="-120"/>
              </a:rPr>
              <a:t> with</a:t>
            </a:r>
          </a:p>
          <a:p>
            <a:r>
              <a:rPr lang="en-US" altLang="zh-TW" dirty="0" err="1" smtClean="0">
                <a:ea typeface="新細明體" charset="-120"/>
              </a:rPr>
              <a:t>S.Hamid</a:t>
            </a:r>
            <a:r>
              <a:rPr lang="en-US" altLang="zh-TW" dirty="0" smtClean="0">
                <a:ea typeface="新細明體" charset="-120"/>
              </a:rPr>
              <a:t> </a:t>
            </a:r>
            <a:r>
              <a:rPr lang="en-US" altLang="zh-TW" dirty="0" err="1" smtClean="0">
                <a:ea typeface="新細明體" charset="-120"/>
              </a:rPr>
              <a:t>Nawab</a:t>
            </a:r>
            <a:endParaRPr lang="en-US" altLang="zh-TW" dirty="0" smtClean="0">
              <a:ea typeface="新細明體" charset="-120"/>
            </a:endParaRPr>
          </a:p>
          <a:p>
            <a:endParaRPr lang="en-US" altLang="zh-TW" dirty="0">
              <a:ea typeface="新細明體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10</a:t>
            </a:fld>
            <a:endParaRPr lang="en-US" altLang="zh-TW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8077200" cy="98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30668"/>
            <a:ext cx="861755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876800"/>
            <a:ext cx="8203467" cy="63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群組 7"/>
          <p:cNvGrpSpPr/>
          <p:nvPr/>
        </p:nvGrpSpPr>
        <p:grpSpPr>
          <a:xfrm>
            <a:off x="685800" y="5628860"/>
            <a:ext cx="8153400" cy="1000540"/>
            <a:chOff x="685800" y="5544266"/>
            <a:chExt cx="8153400" cy="1000540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" y="5544266"/>
              <a:ext cx="8153400" cy="627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" y="6248400"/>
              <a:ext cx="4737537" cy="296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4.1.3 </a:t>
            </a:r>
            <a:r>
              <a:rPr lang="zh-TW" altLang="en-US" dirty="0" smtClean="0"/>
              <a:t>連續時間傅立葉轉換的例子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11</a:t>
            </a:fld>
            <a:endParaRPr lang="en-US" altLang="zh-TW"/>
          </a:p>
        </p:txBody>
      </p:sp>
      <p:grpSp>
        <p:nvGrpSpPr>
          <p:cNvPr id="4" name="群組 3"/>
          <p:cNvGrpSpPr/>
          <p:nvPr/>
        </p:nvGrpSpPr>
        <p:grpSpPr>
          <a:xfrm>
            <a:off x="0" y="1447800"/>
            <a:ext cx="1981200" cy="609600"/>
            <a:chOff x="1295400" y="1524000"/>
            <a:chExt cx="1981200" cy="609600"/>
          </a:xfrm>
        </p:grpSpPr>
        <p:sp>
          <p:nvSpPr>
            <p:cNvPr id="5" name="五邊形 4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4.1</a:t>
              </a:r>
              <a:endParaRPr lang="zh-TW" altLang="en-US" dirty="0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267074"/>
            <a:ext cx="7856594" cy="359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447800"/>
            <a:ext cx="6400800" cy="213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19400"/>
            <a:ext cx="4374361" cy="283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38200"/>
            <a:ext cx="418392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6019800"/>
            <a:ext cx="6257925" cy="37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13</a:t>
            </a:fld>
            <a:endParaRPr lang="en-US" altLang="zh-TW"/>
          </a:p>
        </p:txBody>
      </p:sp>
      <p:grpSp>
        <p:nvGrpSpPr>
          <p:cNvPr id="3" name="群組 2"/>
          <p:cNvGrpSpPr/>
          <p:nvPr/>
        </p:nvGrpSpPr>
        <p:grpSpPr>
          <a:xfrm>
            <a:off x="1219200" y="609600"/>
            <a:ext cx="1981200" cy="609600"/>
            <a:chOff x="1295400" y="1524000"/>
            <a:chExt cx="1981200" cy="609600"/>
          </a:xfrm>
        </p:grpSpPr>
        <p:sp>
          <p:nvSpPr>
            <p:cNvPr id="4" name="五邊形 3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4.2</a:t>
              </a:r>
              <a:endParaRPr lang="zh-TW" altLang="en-US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451247" cy="42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752600"/>
            <a:ext cx="322217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14600"/>
            <a:ext cx="6248400" cy="482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276600"/>
            <a:ext cx="763220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5257800"/>
            <a:ext cx="4953000" cy="398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14</a:t>
            </a:fld>
            <a:endParaRPr lang="en-US" altLang="zh-TW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838200"/>
            <a:ext cx="4687052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3886200" cy="40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886200"/>
            <a:ext cx="482541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4724400"/>
            <a:ext cx="533836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4.2 </a:t>
            </a:r>
            <a:r>
              <a:rPr lang="zh-TW" altLang="en-US" dirty="0" smtClean="0"/>
              <a:t>週期信號的傅立葉轉換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69801"/>
            <a:ext cx="8458200" cy="473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五邊形 8"/>
          <p:cNvSpPr/>
          <p:nvPr/>
        </p:nvSpPr>
        <p:spPr>
          <a:xfrm>
            <a:off x="0" y="5257800"/>
            <a:ext cx="2362200" cy="1600200"/>
          </a:xfrm>
          <a:prstGeom prst="homePlate">
            <a:avLst>
              <a:gd name="adj" fmla="val 20273"/>
            </a:avLst>
          </a:prstGeom>
          <a:solidFill>
            <a:srgbClr val="AAC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16</a:t>
            </a:fld>
            <a:endParaRPr lang="en-US" altLang="zh-TW"/>
          </a:p>
        </p:txBody>
      </p:sp>
      <p:grpSp>
        <p:nvGrpSpPr>
          <p:cNvPr id="3" name="群組 2"/>
          <p:cNvGrpSpPr/>
          <p:nvPr/>
        </p:nvGrpSpPr>
        <p:grpSpPr>
          <a:xfrm>
            <a:off x="1219200" y="609600"/>
            <a:ext cx="1981200" cy="609600"/>
            <a:chOff x="1295400" y="1524000"/>
            <a:chExt cx="1981200" cy="609600"/>
          </a:xfrm>
        </p:grpSpPr>
        <p:sp>
          <p:nvSpPr>
            <p:cNvPr id="4" name="五邊形 3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4.6</a:t>
              </a:r>
              <a:endParaRPr lang="zh-TW" altLang="en-US" dirty="0"/>
            </a:p>
          </p:txBody>
        </p: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450186" cy="291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4237755"/>
            <a:ext cx="5562600" cy="252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212834" y="5365532"/>
            <a:ext cx="1828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 smtClean="0"/>
              <a:t>圖</a:t>
            </a:r>
            <a:r>
              <a:rPr lang="en-US" altLang="zh-TW" dirty="0" smtClean="0"/>
              <a:t>4.12  </a:t>
            </a:r>
          </a:p>
          <a:p>
            <a:pPr algn="just">
              <a:lnSpc>
                <a:spcPct val="150000"/>
              </a:lnSpc>
            </a:pPr>
            <a:r>
              <a:rPr lang="zh-TW" altLang="en-US" dirty="0" smtClean="0"/>
              <a:t>對稱週期性方波的傅立葉轉換</a:t>
            </a:r>
            <a:endParaRPr lang="zh-TW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17</a:t>
            </a:fld>
            <a:endParaRPr lang="en-US" altLang="zh-TW"/>
          </a:p>
        </p:txBody>
      </p:sp>
      <p:grpSp>
        <p:nvGrpSpPr>
          <p:cNvPr id="3" name="群組 2"/>
          <p:cNvGrpSpPr/>
          <p:nvPr/>
        </p:nvGrpSpPr>
        <p:grpSpPr>
          <a:xfrm>
            <a:off x="1219200" y="609600"/>
            <a:ext cx="1981200" cy="609600"/>
            <a:chOff x="1295400" y="1524000"/>
            <a:chExt cx="1981200" cy="609600"/>
          </a:xfrm>
        </p:grpSpPr>
        <p:sp>
          <p:nvSpPr>
            <p:cNvPr id="4" name="五邊形 3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4.7</a:t>
              </a:r>
              <a:endParaRPr lang="zh-TW" altLang="en-US" dirty="0"/>
            </a:p>
          </p:txBody>
        </p:sp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762000"/>
            <a:ext cx="293390" cy="28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143000"/>
            <a:ext cx="1642986" cy="3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676400"/>
            <a:ext cx="3362254" cy="39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1905000"/>
            <a:ext cx="2667000" cy="169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733800"/>
            <a:ext cx="5486400" cy="31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67200" y="4038600"/>
            <a:ext cx="1666457" cy="410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0132" y="4495800"/>
            <a:ext cx="2370594" cy="4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4572000"/>
            <a:ext cx="2857622" cy="107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5850321"/>
            <a:ext cx="8534400" cy="63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18</a:t>
            </a:fld>
            <a:endParaRPr lang="en-US" altLang="zh-TW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914400"/>
            <a:ext cx="450078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657600"/>
            <a:ext cx="4574569" cy="247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6172200"/>
            <a:ext cx="7665723" cy="43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</a:t>
            </a:r>
            <a:r>
              <a:rPr lang="zh-TW" altLang="en-US" dirty="0" smtClean="0"/>
              <a:t> 連續時間傅立葉轉換的性質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" y="2286000"/>
            <a:ext cx="865901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048"/>
            <a:ext cx="8229600" cy="1034752"/>
          </a:xfrm>
        </p:spPr>
        <p:txBody>
          <a:bodyPr/>
          <a:lstStyle/>
          <a:p>
            <a:r>
              <a:rPr lang="zh-TW" altLang="en-US" dirty="0" smtClean="0">
                <a:ea typeface="新細明體" charset="-120"/>
              </a:rPr>
              <a:t>目    錄</a:t>
            </a:r>
            <a:endParaRPr lang="en-US" altLang="zh-TW" dirty="0" smtClean="0">
              <a:ea typeface="新細明體" charset="-12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352550" y="987425"/>
            <a:ext cx="6496050" cy="398463"/>
            <a:chOff x="336" y="768"/>
            <a:chExt cx="4092" cy="251"/>
          </a:xfrm>
        </p:grpSpPr>
        <p:sp>
          <p:nvSpPr>
            <p:cNvPr id="37893" name="AutoShape 5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37894" name="Picture 6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37895" name="Picture 7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37896" name="Picture 8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37897" name="AutoShape 9"/>
          <p:cNvSpPr>
            <a:spLocks noChangeArrowheads="1"/>
          </p:cNvSpPr>
          <p:nvPr/>
        </p:nvSpPr>
        <p:spPr bwMode="gray">
          <a:xfrm>
            <a:off x="2266950" y="10255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1517650" y="914400"/>
            <a:ext cx="584200" cy="552450"/>
            <a:chOff x="440" y="722"/>
            <a:chExt cx="368" cy="348"/>
          </a:xfrm>
        </p:grpSpPr>
        <p:pic>
          <p:nvPicPr>
            <p:cNvPr id="37899" name="Picture 11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37900" name="Oval 12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502" y="782"/>
              <a:ext cx="242" cy="288"/>
              <a:chOff x="153" y="1392"/>
              <a:chExt cx="229" cy="273"/>
            </a:xfrm>
          </p:grpSpPr>
          <p:sp>
            <p:nvSpPr>
              <p:cNvPr id="37902" name="Oval 14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37903" name="Picture 15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9" name="Group 16"/>
              <p:cNvGrpSpPr>
                <a:grpSpLocks/>
              </p:cNvGrpSpPr>
              <p:nvPr/>
            </p:nvGrpSpPr>
            <p:grpSpPr bwMode="auto">
              <a:xfrm rot="-3102345" flipH="1" flipV="1">
                <a:off x="227" y="1557"/>
                <a:ext cx="169" cy="48"/>
                <a:chOff x="2532" y="1051"/>
                <a:chExt cx="893" cy="246"/>
              </a:xfrm>
            </p:grpSpPr>
            <p:grpSp>
              <p:nvGrpSpPr>
                <p:cNvPr id="10" name="Group 1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906" name="AutoShape 18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07" name="AutoShape 19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08" name="AutoShape 20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09" name="AutoShape 21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11" name="Group 2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911" name="AutoShape 23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12" name="AutoShape 24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13" name="AutoShape 25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14" name="AutoShape 26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37915" name="Rectangle 183"/>
          <p:cNvSpPr>
            <a:spLocks noChangeArrowheads="1"/>
          </p:cNvSpPr>
          <p:nvPr/>
        </p:nvSpPr>
        <p:spPr bwMode="gray">
          <a:xfrm>
            <a:off x="2390775" y="9890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latin typeface="Calibri" pitchFamily="34" charset="0"/>
                <a:ea typeface="新細明體" charset="-120"/>
                <a:cs typeface="Arial" charset="0"/>
              </a:rPr>
              <a:t>信號與系統</a:t>
            </a:r>
            <a:endParaRPr lang="en-US" altLang="zh-TW" spc="300" dirty="0"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12" name="Group 28"/>
          <p:cNvGrpSpPr>
            <a:grpSpLocks/>
          </p:cNvGrpSpPr>
          <p:nvPr/>
        </p:nvGrpSpPr>
        <p:grpSpPr bwMode="auto">
          <a:xfrm>
            <a:off x="1352550" y="1520825"/>
            <a:ext cx="6496050" cy="398463"/>
            <a:chOff x="336" y="768"/>
            <a:chExt cx="4092" cy="251"/>
          </a:xfrm>
        </p:grpSpPr>
        <p:sp>
          <p:nvSpPr>
            <p:cNvPr id="37917" name="AutoShape 29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tint val="82353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37918" name="Picture 30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37919" name="Picture 31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37920" name="Picture 32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37921" name="AutoShape 33"/>
          <p:cNvSpPr>
            <a:spLocks noChangeArrowheads="1"/>
          </p:cNvSpPr>
          <p:nvPr/>
        </p:nvSpPr>
        <p:spPr bwMode="gray">
          <a:xfrm>
            <a:off x="2266950" y="15589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1517650" y="1447800"/>
            <a:ext cx="584200" cy="552450"/>
            <a:chOff x="440" y="722"/>
            <a:chExt cx="368" cy="348"/>
          </a:xfrm>
        </p:grpSpPr>
        <p:pic>
          <p:nvPicPr>
            <p:cNvPr id="37923" name="Picture 35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37924" name="Oval 36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502" y="782"/>
              <a:ext cx="242" cy="288"/>
              <a:chOff x="153" y="1392"/>
              <a:chExt cx="229" cy="273"/>
            </a:xfrm>
          </p:grpSpPr>
          <p:sp>
            <p:nvSpPr>
              <p:cNvPr id="37926" name="Oval 38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37927" name="Picture 39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 rot="-3102345" flipH="1" flipV="1">
                <a:off x="227" y="1557"/>
                <a:ext cx="169" cy="48"/>
                <a:chOff x="2532" y="1051"/>
                <a:chExt cx="893" cy="246"/>
              </a:xfrm>
            </p:grpSpPr>
            <p:grpSp>
              <p:nvGrpSpPr>
                <p:cNvPr id="16" name="Group 41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930" name="AutoShape 4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1" name="AutoShape 4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2" name="AutoShape 4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3" name="AutoShape 4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17" name="Group 46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935" name="AutoShape 4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6" name="AutoShape 4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7" name="AutoShape 4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38" name="AutoShape 5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37939" name="Rectangle 183"/>
          <p:cNvSpPr>
            <a:spLocks noChangeArrowheads="1"/>
          </p:cNvSpPr>
          <p:nvPr/>
        </p:nvSpPr>
        <p:spPr bwMode="gray">
          <a:xfrm>
            <a:off x="2390775" y="15224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線性非時變系統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18" name="Group 52"/>
          <p:cNvGrpSpPr>
            <a:grpSpLocks/>
          </p:cNvGrpSpPr>
          <p:nvPr/>
        </p:nvGrpSpPr>
        <p:grpSpPr bwMode="auto">
          <a:xfrm>
            <a:off x="1352550" y="2054225"/>
            <a:ext cx="6496050" cy="398463"/>
            <a:chOff x="336" y="768"/>
            <a:chExt cx="4092" cy="251"/>
          </a:xfrm>
        </p:grpSpPr>
        <p:sp>
          <p:nvSpPr>
            <p:cNvPr id="37941" name="AutoShape 53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37942" name="Picture 54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37943" name="Picture 55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37944" name="Picture 56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37945" name="AutoShape 57"/>
          <p:cNvSpPr>
            <a:spLocks noChangeArrowheads="1"/>
          </p:cNvSpPr>
          <p:nvPr/>
        </p:nvSpPr>
        <p:spPr bwMode="gray">
          <a:xfrm>
            <a:off x="2266950" y="20923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19" name="Group 58"/>
          <p:cNvGrpSpPr>
            <a:grpSpLocks/>
          </p:cNvGrpSpPr>
          <p:nvPr/>
        </p:nvGrpSpPr>
        <p:grpSpPr bwMode="auto">
          <a:xfrm>
            <a:off x="1517650" y="1981200"/>
            <a:ext cx="584200" cy="552450"/>
            <a:chOff x="440" y="722"/>
            <a:chExt cx="368" cy="348"/>
          </a:xfrm>
        </p:grpSpPr>
        <p:pic>
          <p:nvPicPr>
            <p:cNvPr id="37947" name="Picture 59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37948" name="Oval 60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0" name="Group 61"/>
            <p:cNvGrpSpPr>
              <a:grpSpLocks/>
            </p:cNvGrpSpPr>
            <p:nvPr/>
          </p:nvGrpSpPr>
          <p:grpSpPr bwMode="auto">
            <a:xfrm>
              <a:off x="502" y="782"/>
              <a:ext cx="242" cy="288"/>
              <a:chOff x="153" y="1392"/>
              <a:chExt cx="229" cy="273"/>
            </a:xfrm>
          </p:grpSpPr>
          <p:sp>
            <p:nvSpPr>
              <p:cNvPr id="37950" name="Oval 62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37951" name="Picture 63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21" name="Group 64"/>
              <p:cNvGrpSpPr>
                <a:grpSpLocks/>
              </p:cNvGrpSpPr>
              <p:nvPr/>
            </p:nvGrpSpPr>
            <p:grpSpPr bwMode="auto">
              <a:xfrm rot="-3102345" flipH="1" flipV="1">
                <a:off x="227" y="1557"/>
                <a:ext cx="169" cy="48"/>
                <a:chOff x="2532" y="1051"/>
                <a:chExt cx="893" cy="246"/>
              </a:xfrm>
            </p:grpSpPr>
            <p:grpSp>
              <p:nvGrpSpPr>
                <p:cNvPr id="22" name="Group 6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954" name="AutoShape 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55" name="AutoShape 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56" name="AutoShape 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57" name="AutoShape 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3" name="Group 7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959" name="AutoShape 7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60" name="AutoShape 7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61" name="AutoShape 7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62" name="AutoShape 7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37963" name="Rectangle 183"/>
          <p:cNvSpPr>
            <a:spLocks noChangeArrowheads="1"/>
          </p:cNvSpPr>
          <p:nvPr/>
        </p:nvSpPr>
        <p:spPr bwMode="gray">
          <a:xfrm>
            <a:off x="2390775" y="20558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週期信號的傅立葉級數表示法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24" name="Group 76"/>
          <p:cNvGrpSpPr>
            <a:grpSpLocks/>
          </p:cNvGrpSpPr>
          <p:nvPr/>
        </p:nvGrpSpPr>
        <p:grpSpPr bwMode="auto">
          <a:xfrm>
            <a:off x="1352550" y="2587625"/>
            <a:ext cx="6496050" cy="398463"/>
            <a:chOff x="336" y="768"/>
            <a:chExt cx="4092" cy="251"/>
          </a:xfrm>
        </p:grpSpPr>
        <p:sp>
          <p:nvSpPr>
            <p:cNvPr id="37965" name="AutoShape 77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tint val="82353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37966" name="Picture 78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37967" name="Picture 79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37968" name="Picture 80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37969" name="AutoShape 81"/>
          <p:cNvSpPr>
            <a:spLocks noChangeArrowheads="1"/>
          </p:cNvSpPr>
          <p:nvPr/>
        </p:nvSpPr>
        <p:spPr bwMode="gray">
          <a:xfrm>
            <a:off x="2266950" y="26257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25" name="Group 82"/>
          <p:cNvGrpSpPr>
            <a:grpSpLocks/>
          </p:cNvGrpSpPr>
          <p:nvPr/>
        </p:nvGrpSpPr>
        <p:grpSpPr bwMode="auto">
          <a:xfrm>
            <a:off x="1517650" y="2514600"/>
            <a:ext cx="584200" cy="552450"/>
            <a:chOff x="440" y="722"/>
            <a:chExt cx="368" cy="348"/>
          </a:xfrm>
        </p:grpSpPr>
        <p:pic>
          <p:nvPicPr>
            <p:cNvPr id="37971" name="Picture 83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37972" name="Oval 84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6" name="Group 85"/>
            <p:cNvGrpSpPr>
              <a:grpSpLocks/>
            </p:cNvGrpSpPr>
            <p:nvPr/>
          </p:nvGrpSpPr>
          <p:grpSpPr bwMode="auto">
            <a:xfrm>
              <a:off x="502" y="782"/>
              <a:ext cx="242" cy="288"/>
              <a:chOff x="153" y="1392"/>
              <a:chExt cx="229" cy="273"/>
            </a:xfrm>
          </p:grpSpPr>
          <p:sp>
            <p:nvSpPr>
              <p:cNvPr id="37974" name="Oval 86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37975" name="Picture 87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27" name="Group 88"/>
              <p:cNvGrpSpPr>
                <a:grpSpLocks/>
              </p:cNvGrpSpPr>
              <p:nvPr/>
            </p:nvGrpSpPr>
            <p:grpSpPr bwMode="auto">
              <a:xfrm rot="-3102345" flipH="1" flipV="1">
                <a:off x="227" y="1557"/>
                <a:ext cx="169" cy="48"/>
                <a:chOff x="2532" y="1051"/>
                <a:chExt cx="893" cy="246"/>
              </a:xfrm>
            </p:grpSpPr>
            <p:grpSp>
              <p:nvGrpSpPr>
                <p:cNvPr id="28" name="Group 8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7978" name="AutoShape 9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79" name="AutoShape 9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80" name="AutoShape 9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81" name="AutoShape 9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9" name="Group 9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7983" name="AutoShape 9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84" name="AutoShape 9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85" name="AutoShape 9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7986" name="AutoShape 9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37987" name="Rectangle 183"/>
          <p:cNvSpPr>
            <a:spLocks noChangeArrowheads="1"/>
          </p:cNvSpPr>
          <p:nvPr/>
        </p:nvSpPr>
        <p:spPr bwMode="gray">
          <a:xfrm>
            <a:off x="2390775" y="25892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FF0000"/>
                </a:solidFill>
                <a:latin typeface="Calibri" pitchFamily="34" charset="0"/>
                <a:ea typeface="新細明體" charset="-120"/>
                <a:cs typeface="Arial" charset="0"/>
              </a:rPr>
              <a:t>連續時間傅立葉轉換</a:t>
            </a:r>
            <a:endParaRPr lang="en-US" altLang="zh-TW" spc="300" dirty="0">
              <a:solidFill>
                <a:srgbClr val="FF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30" name="Group 100"/>
          <p:cNvGrpSpPr>
            <a:grpSpLocks/>
          </p:cNvGrpSpPr>
          <p:nvPr/>
        </p:nvGrpSpPr>
        <p:grpSpPr bwMode="auto">
          <a:xfrm>
            <a:off x="1352550" y="3121025"/>
            <a:ext cx="6496050" cy="398463"/>
            <a:chOff x="336" y="768"/>
            <a:chExt cx="4092" cy="251"/>
          </a:xfrm>
        </p:grpSpPr>
        <p:sp>
          <p:nvSpPr>
            <p:cNvPr id="37989" name="AutoShape 101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37990" name="Picture 102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37991" name="Picture 103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37992" name="Picture 104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37993" name="AutoShape 105"/>
          <p:cNvSpPr>
            <a:spLocks noChangeArrowheads="1"/>
          </p:cNvSpPr>
          <p:nvPr/>
        </p:nvSpPr>
        <p:spPr bwMode="gray">
          <a:xfrm>
            <a:off x="2266950" y="31591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31" name="Group 106"/>
          <p:cNvGrpSpPr>
            <a:grpSpLocks/>
          </p:cNvGrpSpPr>
          <p:nvPr/>
        </p:nvGrpSpPr>
        <p:grpSpPr bwMode="auto">
          <a:xfrm>
            <a:off x="1517650" y="3048000"/>
            <a:ext cx="584200" cy="552450"/>
            <a:chOff x="440" y="722"/>
            <a:chExt cx="368" cy="348"/>
          </a:xfrm>
        </p:grpSpPr>
        <p:pic>
          <p:nvPicPr>
            <p:cNvPr id="37995" name="Picture 107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37996" name="Oval 108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37888" name="Group 109"/>
            <p:cNvGrpSpPr>
              <a:grpSpLocks/>
            </p:cNvGrpSpPr>
            <p:nvPr/>
          </p:nvGrpSpPr>
          <p:grpSpPr bwMode="auto">
            <a:xfrm>
              <a:off x="502" y="782"/>
              <a:ext cx="242" cy="288"/>
              <a:chOff x="153" y="1392"/>
              <a:chExt cx="229" cy="273"/>
            </a:xfrm>
          </p:grpSpPr>
          <p:sp>
            <p:nvSpPr>
              <p:cNvPr id="37998" name="Oval 110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37999" name="Picture 111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37889" name="Group 112"/>
              <p:cNvGrpSpPr>
                <a:grpSpLocks/>
              </p:cNvGrpSpPr>
              <p:nvPr/>
            </p:nvGrpSpPr>
            <p:grpSpPr bwMode="auto">
              <a:xfrm rot="-3102345" flipH="1" flipV="1">
                <a:off x="227" y="1557"/>
                <a:ext cx="169" cy="48"/>
                <a:chOff x="2532" y="1051"/>
                <a:chExt cx="893" cy="246"/>
              </a:xfrm>
            </p:grpSpPr>
            <p:grpSp>
              <p:nvGrpSpPr>
                <p:cNvPr id="37892" name="Group 113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38002" name="AutoShape 1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03" name="AutoShape 1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04" name="AutoShape 1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05" name="AutoShape 1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37898" name="Group 118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38007" name="AutoShape 11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08" name="AutoShape 12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09" name="AutoShape 12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38010" name="AutoShape 12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38011" name="Rectangle 183"/>
          <p:cNvSpPr>
            <a:spLocks noChangeArrowheads="1"/>
          </p:cNvSpPr>
          <p:nvPr/>
        </p:nvSpPr>
        <p:spPr bwMode="gray">
          <a:xfrm>
            <a:off x="2390775" y="31226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離散時間傅立葉轉換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sp>
        <p:nvSpPr>
          <p:cNvPr id="183" name="TextBox 182"/>
          <p:cNvSpPr txBox="1">
            <a:spLocks noChangeArrowheads="1"/>
          </p:cNvSpPr>
          <p:nvPr/>
        </p:nvSpPr>
        <p:spPr bwMode="gray">
          <a:xfrm>
            <a:off x="1603375" y="9588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1</a:t>
            </a:r>
          </a:p>
        </p:txBody>
      </p:sp>
      <p:sp>
        <p:nvSpPr>
          <p:cNvPr id="2" name="TextBox 182"/>
          <p:cNvSpPr txBox="1">
            <a:spLocks noChangeArrowheads="1"/>
          </p:cNvSpPr>
          <p:nvPr/>
        </p:nvSpPr>
        <p:spPr bwMode="gray">
          <a:xfrm>
            <a:off x="1603375" y="14922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2</a:t>
            </a:r>
          </a:p>
        </p:txBody>
      </p:sp>
      <p:sp>
        <p:nvSpPr>
          <p:cNvPr id="3" name="TextBox 182"/>
          <p:cNvSpPr txBox="1">
            <a:spLocks noChangeArrowheads="1"/>
          </p:cNvSpPr>
          <p:nvPr/>
        </p:nvSpPr>
        <p:spPr bwMode="gray">
          <a:xfrm>
            <a:off x="1603375" y="20256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3</a:t>
            </a:r>
          </a:p>
        </p:txBody>
      </p:sp>
      <p:sp>
        <p:nvSpPr>
          <p:cNvPr id="4" name="TextBox 182"/>
          <p:cNvSpPr txBox="1">
            <a:spLocks noChangeArrowheads="1"/>
          </p:cNvSpPr>
          <p:nvPr/>
        </p:nvSpPr>
        <p:spPr bwMode="gray">
          <a:xfrm>
            <a:off x="1603375" y="25590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4</a:t>
            </a:r>
          </a:p>
        </p:txBody>
      </p:sp>
      <p:sp>
        <p:nvSpPr>
          <p:cNvPr id="5" name="TextBox 182"/>
          <p:cNvSpPr txBox="1">
            <a:spLocks noChangeArrowheads="1"/>
          </p:cNvSpPr>
          <p:nvPr/>
        </p:nvSpPr>
        <p:spPr bwMode="gray">
          <a:xfrm>
            <a:off x="1603375" y="30924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5</a:t>
            </a:r>
          </a:p>
        </p:txBody>
      </p:sp>
      <p:grpSp>
        <p:nvGrpSpPr>
          <p:cNvPr id="129" name="Group 4"/>
          <p:cNvGrpSpPr>
            <a:grpSpLocks/>
          </p:cNvGrpSpPr>
          <p:nvPr/>
        </p:nvGrpSpPr>
        <p:grpSpPr bwMode="auto">
          <a:xfrm>
            <a:off x="1371600" y="3654425"/>
            <a:ext cx="6496050" cy="398463"/>
            <a:chOff x="336" y="768"/>
            <a:chExt cx="4092" cy="251"/>
          </a:xfrm>
        </p:grpSpPr>
        <p:sp>
          <p:nvSpPr>
            <p:cNvPr id="130" name="AutoShape 5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31" name="Picture 6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132" name="Picture 7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133" name="Picture 8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134" name="AutoShape 9"/>
          <p:cNvSpPr>
            <a:spLocks noChangeArrowheads="1"/>
          </p:cNvSpPr>
          <p:nvPr/>
        </p:nvSpPr>
        <p:spPr bwMode="gray">
          <a:xfrm>
            <a:off x="2286000" y="36925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135" name="Group 10"/>
          <p:cNvGrpSpPr>
            <a:grpSpLocks/>
          </p:cNvGrpSpPr>
          <p:nvPr/>
        </p:nvGrpSpPr>
        <p:grpSpPr bwMode="auto">
          <a:xfrm>
            <a:off x="1536700" y="3581400"/>
            <a:ext cx="584200" cy="552450"/>
            <a:chOff x="440" y="722"/>
            <a:chExt cx="368" cy="348"/>
          </a:xfrm>
        </p:grpSpPr>
        <p:pic>
          <p:nvPicPr>
            <p:cNvPr id="136" name="Picture 11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137" name="Oval 12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38" name="Group 13"/>
            <p:cNvGrpSpPr>
              <a:grpSpLocks/>
            </p:cNvGrpSpPr>
            <p:nvPr/>
          </p:nvGrpSpPr>
          <p:grpSpPr bwMode="auto">
            <a:xfrm>
              <a:off x="502" y="766"/>
              <a:ext cx="242" cy="282"/>
              <a:chOff x="153" y="1392"/>
              <a:chExt cx="229" cy="270"/>
            </a:xfrm>
          </p:grpSpPr>
          <p:sp>
            <p:nvSpPr>
              <p:cNvPr id="139" name="Oval 14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140" name="Picture 15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141" name="Group 16"/>
              <p:cNvGrpSpPr>
                <a:grpSpLocks/>
              </p:cNvGrpSpPr>
              <p:nvPr/>
            </p:nvGrpSpPr>
            <p:grpSpPr bwMode="auto">
              <a:xfrm rot="-3102345" flipH="1" flipV="1">
                <a:off x="232" y="1555"/>
                <a:ext cx="168" cy="45"/>
                <a:chOff x="2528" y="1060"/>
                <a:chExt cx="894" cy="236"/>
              </a:xfrm>
            </p:grpSpPr>
            <p:grpSp>
              <p:nvGrpSpPr>
                <p:cNvPr id="142" name="Group 17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48" name="AutoShape 18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9" name="AutoShape 19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0" name="AutoShape 20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51" name="AutoShape 21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143" name="Group 2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44" name="AutoShape 23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5" name="AutoShape 24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6" name="AutoShape 25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47" name="AutoShape 26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152" name="Rectangle 183"/>
          <p:cNvSpPr>
            <a:spLocks noChangeArrowheads="1"/>
          </p:cNvSpPr>
          <p:nvPr/>
        </p:nvSpPr>
        <p:spPr bwMode="gray">
          <a:xfrm>
            <a:off x="2409825" y="36560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信號和系統的時間及頻率特徵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153" name="Group 28"/>
          <p:cNvGrpSpPr>
            <a:grpSpLocks/>
          </p:cNvGrpSpPr>
          <p:nvPr/>
        </p:nvGrpSpPr>
        <p:grpSpPr bwMode="auto">
          <a:xfrm>
            <a:off x="1371600" y="4187825"/>
            <a:ext cx="6496050" cy="398463"/>
            <a:chOff x="336" y="768"/>
            <a:chExt cx="4092" cy="251"/>
          </a:xfrm>
        </p:grpSpPr>
        <p:sp>
          <p:nvSpPr>
            <p:cNvPr id="154" name="AutoShape 29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tint val="82353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55" name="Picture 30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156" name="Picture 31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157" name="Picture 32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158" name="AutoShape 33"/>
          <p:cNvSpPr>
            <a:spLocks noChangeArrowheads="1"/>
          </p:cNvSpPr>
          <p:nvPr/>
        </p:nvSpPr>
        <p:spPr bwMode="gray">
          <a:xfrm>
            <a:off x="2286000" y="42259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159" name="Group 34"/>
          <p:cNvGrpSpPr>
            <a:grpSpLocks/>
          </p:cNvGrpSpPr>
          <p:nvPr/>
        </p:nvGrpSpPr>
        <p:grpSpPr bwMode="auto">
          <a:xfrm>
            <a:off x="1536700" y="4114800"/>
            <a:ext cx="584200" cy="552450"/>
            <a:chOff x="440" y="722"/>
            <a:chExt cx="368" cy="348"/>
          </a:xfrm>
        </p:grpSpPr>
        <p:pic>
          <p:nvPicPr>
            <p:cNvPr id="160" name="Picture 35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161" name="Oval 36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62" name="Group 37"/>
            <p:cNvGrpSpPr>
              <a:grpSpLocks/>
            </p:cNvGrpSpPr>
            <p:nvPr/>
          </p:nvGrpSpPr>
          <p:grpSpPr bwMode="auto">
            <a:xfrm>
              <a:off x="502" y="766"/>
              <a:ext cx="242" cy="282"/>
              <a:chOff x="153" y="1392"/>
              <a:chExt cx="229" cy="270"/>
            </a:xfrm>
          </p:grpSpPr>
          <p:sp>
            <p:nvSpPr>
              <p:cNvPr id="163" name="Oval 38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164" name="Picture 39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165" name="Group 40"/>
              <p:cNvGrpSpPr>
                <a:grpSpLocks/>
              </p:cNvGrpSpPr>
              <p:nvPr/>
            </p:nvGrpSpPr>
            <p:grpSpPr bwMode="auto">
              <a:xfrm rot="-3102345" flipH="1" flipV="1">
                <a:off x="232" y="1555"/>
                <a:ext cx="168" cy="45"/>
                <a:chOff x="2528" y="1060"/>
                <a:chExt cx="894" cy="236"/>
              </a:xfrm>
            </p:grpSpPr>
            <p:grpSp>
              <p:nvGrpSpPr>
                <p:cNvPr id="166" name="Group 41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72" name="AutoShape 4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3" name="AutoShape 4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4" name="AutoShape 4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5" name="AutoShape 4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167" name="Group 46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68" name="AutoShape 4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69" name="AutoShape 4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0" name="AutoShape 4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71" name="AutoShape 5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176" name="Rectangle 183"/>
          <p:cNvSpPr>
            <a:spLocks noChangeArrowheads="1"/>
          </p:cNvSpPr>
          <p:nvPr/>
        </p:nvSpPr>
        <p:spPr bwMode="gray">
          <a:xfrm>
            <a:off x="2409825" y="41894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取樣原理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177" name="Group 52"/>
          <p:cNvGrpSpPr>
            <a:grpSpLocks/>
          </p:cNvGrpSpPr>
          <p:nvPr/>
        </p:nvGrpSpPr>
        <p:grpSpPr bwMode="auto">
          <a:xfrm>
            <a:off x="1371600" y="4721225"/>
            <a:ext cx="6496050" cy="398463"/>
            <a:chOff x="336" y="768"/>
            <a:chExt cx="4092" cy="251"/>
          </a:xfrm>
        </p:grpSpPr>
        <p:sp>
          <p:nvSpPr>
            <p:cNvPr id="178" name="AutoShape 53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179" name="Picture 54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180" name="Picture 55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181" name="Picture 56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182" name="AutoShape 57"/>
          <p:cNvSpPr>
            <a:spLocks noChangeArrowheads="1"/>
          </p:cNvSpPr>
          <p:nvPr/>
        </p:nvSpPr>
        <p:spPr bwMode="gray">
          <a:xfrm>
            <a:off x="2286000" y="47593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184" name="Group 58"/>
          <p:cNvGrpSpPr>
            <a:grpSpLocks/>
          </p:cNvGrpSpPr>
          <p:nvPr/>
        </p:nvGrpSpPr>
        <p:grpSpPr bwMode="auto">
          <a:xfrm>
            <a:off x="1536700" y="4648200"/>
            <a:ext cx="584200" cy="552450"/>
            <a:chOff x="440" y="722"/>
            <a:chExt cx="368" cy="348"/>
          </a:xfrm>
        </p:grpSpPr>
        <p:pic>
          <p:nvPicPr>
            <p:cNvPr id="185" name="Picture 59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186" name="Oval 60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187" name="Group 61"/>
            <p:cNvGrpSpPr>
              <a:grpSpLocks/>
            </p:cNvGrpSpPr>
            <p:nvPr/>
          </p:nvGrpSpPr>
          <p:grpSpPr bwMode="auto">
            <a:xfrm>
              <a:off x="502" y="766"/>
              <a:ext cx="242" cy="282"/>
              <a:chOff x="153" y="1392"/>
              <a:chExt cx="229" cy="270"/>
            </a:xfrm>
          </p:grpSpPr>
          <p:sp>
            <p:nvSpPr>
              <p:cNvPr id="188" name="Oval 62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189" name="Picture 63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190" name="Group 64"/>
              <p:cNvGrpSpPr>
                <a:grpSpLocks/>
              </p:cNvGrpSpPr>
              <p:nvPr/>
            </p:nvGrpSpPr>
            <p:grpSpPr bwMode="auto">
              <a:xfrm rot="-3102345" flipH="1" flipV="1">
                <a:off x="232" y="1555"/>
                <a:ext cx="168" cy="45"/>
                <a:chOff x="2528" y="1060"/>
                <a:chExt cx="894" cy="236"/>
              </a:xfrm>
            </p:grpSpPr>
            <p:grpSp>
              <p:nvGrpSpPr>
                <p:cNvPr id="191" name="Group 65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97" name="AutoShape 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8" name="AutoShape 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9" name="AutoShape 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00" name="AutoShape 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192" name="Group 70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93" name="AutoShape 7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4" name="AutoShape 7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5" name="AutoShape 7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196" name="AutoShape 7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201" name="Rectangle 183"/>
          <p:cNvSpPr>
            <a:spLocks noChangeArrowheads="1"/>
          </p:cNvSpPr>
          <p:nvPr/>
        </p:nvSpPr>
        <p:spPr bwMode="gray">
          <a:xfrm>
            <a:off x="2409825" y="47228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通迅系統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202" name="Group 76"/>
          <p:cNvGrpSpPr>
            <a:grpSpLocks/>
          </p:cNvGrpSpPr>
          <p:nvPr/>
        </p:nvGrpSpPr>
        <p:grpSpPr bwMode="auto">
          <a:xfrm>
            <a:off x="1371600" y="5254625"/>
            <a:ext cx="6496050" cy="398463"/>
            <a:chOff x="336" y="768"/>
            <a:chExt cx="4092" cy="251"/>
          </a:xfrm>
        </p:grpSpPr>
        <p:sp>
          <p:nvSpPr>
            <p:cNvPr id="203" name="AutoShape 77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tint val="82353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204" name="Picture 78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205" name="Picture 79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206" name="Picture 80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207" name="AutoShape 81"/>
          <p:cNvSpPr>
            <a:spLocks noChangeArrowheads="1"/>
          </p:cNvSpPr>
          <p:nvPr/>
        </p:nvSpPr>
        <p:spPr bwMode="gray">
          <a:xfrm>
            <a:off x="2286000" y="52927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208" name="Group 82"/>
          <p:cNvGrpSpPr>
            <a:grpSpLocks/>
          </p:cNvGrpSpPr>
          <p:nvPr/>
        </p:nvGrpSpPr>
        <p:grpSpPr bwMode="auto">
          <a:xfrm>
            <a:off x="1536700" y="5181600"/>
            <a:ext cx="584200" cy="552450"/>
            <a:chOff x="440" y="722"/>
            <a:chExt cx="368" cy="348"/>
          </a:xfrm>
        </p:grpSpPr>
        <p:pic>
          <p:nvPicPr>
            <p:cNvPr id="209" name="Picture 83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210" name="Oval 84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11" name="Group 85"/>
            <p:cNvGrpSpPr>
              <a:grpSpLocks/>
            </p:cNvGrpSpPr>
            <p:nvPr/>
          </p:nvGrpSpPr>
          <p:grpSpPr bwMode="auto">
            <a:xfrm>
              <a:off x="502" y="766"/>
              <a:ext cx="242" cy="282"/>
              <a:chOff x="153" y="1392"/>
              <a:chExt cx="229" cy="270"/>
            </a:xfrm>
          </p:grpSpPr>
          <p:sp>
            <p:nvSpPr>
              <p:cNvPr id="212" name="Oval 86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213" name="Picture 87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214" name="Group 88"/>
              <p:cNvGrpSpPr>
                <a:grpSpLocks/>
              </p:cNvGrpSpPr>
              <p:nvPr/>
            </p:nvGrpSpPr>
            <p:grpSpPr bwMode="auto">
              <a:xfrm rot="-3102345" flipH="1" flipV="1">
                <a:off x="232" y="1555"/>
                <a:ext cx="168" cy="45"/>
                <a:chOff x="2528" y="1060"/>
                <a:chExt cx="894" cy="236"/>
              </a:xfrm>
            </p:grpSpPr>
            <p:grpSp>
              <p:nvGrpSpPr>
                <p:cNvPr id="215" name="Group 89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21" name="AutoShape 9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2" name="AutoShape 9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3" name="AutoShape 9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4" name="AutoShape 9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16" name="Group 94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17" name="AutoShape 9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18" name="AutoShape 9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19" name="AutoShape 9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20" name="AutoShape 9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225" name="Rectangle 183"/>
          <p:cNvSpPr>
            <a:spLocks noChangeArrowheads="1"/>
          </p:cNvSpPr>
          <p:nvPr/>
        </p:nvSpPr>
        <p:spPr bwMode="gray">
          <a:xfrm>
            <a:off x="2409825" y="52562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拉普拉斯轉換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grpSp>
        <p:nvGrpSpPr>
          <p:cNvPr id="226" name="Group 100"/>
          <p:cNvGrpSpPr>
            <a:grpSpLocks/>
          </p:cNvGrpSpPr>
          <p:nvPr/>
        </p:nvGrpSpPr>
        <p:grpSpPr bwMode="auto">
          <a:xfrm>
            <a:off x="1371600" y="5788025"/>
            <a:ext cx="6496050" cy="398463"/>
            <a:chOff x="336" y="768"/>
            <a:chExt cx="4092" cy="251"/>
          </a:xfrm>
        </p:grpSpPr>
        <p:sp>
          <p:nvSpPr>
            <p:cNvPr id="227" name="AutoShape 101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tint val="82353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1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228" name="Picture 102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229" name="Picture 103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230" name="Picture 104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231" name="AutoShape 105"/>
          <p:cNvSpPr>
            <a:spLocks noChangeArrowheads="1"/>
          </p:cNvSpPr>
          <p:nvPr/>
        </p:nvSpPr>
        <p:spPr bwMode="gray">
          <a:xfrm>
            <a:off x="2286000" y="58261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232" name="Group 106"/>
          <p:cNvGrpSpPr>
            <a:grpSpLocks/>
          </p:cNvGrpSpPr>
          <p:nvPr/>
        </p:nvGrpSpPr>
        <p:grpSpPr bwMode="auto">
          <a:xfrm>
            <a:off x="1536700" y="5715000"/>
            <a:ext cx="584200" cy="552450"/>
            <a:chOff x="440" y="722"/>
            <a:chExt cx="368" cy="348"/>
          </a:xfrm>
        </p:grpSpPr>
        <p:pic>
          <p:nvPicPr>
            <p:cNvPr id="233" name="Picture 107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234" name="Oval 108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35" name="Group 109"/>
            <p:cNvGrpSpPr>
              <a:grpSpLocks/>
            </p:cNvGrpSpPr>
            <p:nvPr/>
          </p:nvGrpSpPr>
          <p:grpSpPr bwMode="auto">
            <a:xfrm>
              <a:off x="502" y="766"/>
              <a:ext cx="242" cy="282"/>
              <a:chOff x="153" y="1392"/>
              <a:chExt cx="229" cy="270"/>
            </a:xfrm>
          </p:grpSpPr>
          <p:sp>
            <p:nvSpPr>
              <p:cNvPr id="236" name="Oval 110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237" name="Picture 111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238" name="Group 112"/>
              <p:cNvGrpSpPr>
                <a:grpSpLocks/>
              </p:cNvGrpSpPr>
              <p:nvPr/>
            </p:nvGrpSpPr>
            <p:grpSpPr bwMode="auto">
              <a:xfrm rot="-3102345" flipH="1" flipV="1">
                <a:off x="232" y="1555"/>
                <a:ext cx="168" cy="45"/>
                <a:chOff x="2528" y="1060"/>
                <a:chExt cx="894" cy="236"/>
              </a:xfrm>
            </p:grpSpPr>
            <p:grpSp>
              <p:nvGrpSpPr>
                <p:cNvPr id="239" name="Group 113"/>
                <p:cNvGrpSpPr>
                  <a:grpSpLocks/>
                </p:cNvGrpSpPr>
                <p:nvPr/>
              </p:nvGrpSpPr>
              <p:grpSpPr bwMode="auto">
                <a:xfrm>
                  <a:off x="2528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45" name="AutoShape 11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6" name="AutoShape 11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7" name="AutoShape 11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8" name="AutoShape 11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40" name="Group 118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41" name="AutoShape 11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2" name="AutoShape 12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3" name="AutoShape 12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44" name="AutoShape 12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249" name="Rectangle 183"/>
          <p:cNvSpPr>
            <a:spLocks noChangeArrowheads="1"/>
          </p:cNvSpPr>
          <p:nvPr/>
        </p:nvSpPr>
        <p:spPr bwMode="gray">
          <a:xfrm>
            <a:off x="2409825" y="57896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TW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Z-</a:t>
            </a:r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轉換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50" name="TextBox 182"/>
          <p:cNvSpPr txBox="1">
            <a:spLocks noChangeArrowheads="1"/>
          </p:cNvSpPr>
          <p:nvPr/>
        </p:nvSpPr>
        <p:spPr bwMode="gray">
          <a:xfrm>
            <a:off x="1622425" y="36258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6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251" name="TextBox 182"/>
          <p:cNvSpPr txBox="1">
            <a:spLocks noChangeArrowheads="1"/>
          </p:cNvSpPr>
          <p:nvPr/>
        </p:nvSpPr>
        <p:spPr bwMode="gray">
          <a:xfrm>
            <a:off x="1622425" y="41592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7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252" name="TextBox 182"/>
          <p:cNvSpPr txBox="1">
            <a:spLocks noChangeArrowheads="1"/>
          </p:cNvSpPr>
          <p:nvPr/>
        </p:nvSpPr>
        <p:spPr bwMode="gray">
          <a:xfrm>
            <a:off x="1622425" y="46926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8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253" name="TextBox 182"/>
          <p:cNvSpPr txBox="1">
            <a:spLocks noChangeArrowheads="1"/>
          </p:cNvSpPr>
          <p:nvPr/>
        </p:nvSpPr>
        <p:spPr bwMode="gray">
          <a:xfrm>
            <a:off x="1622425" y="5226050"/>
            <a:ext cx="40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9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  <p:sp>
        <p:nvSpPr>
          <p:cNvPr id="254" name="TextBox 182"/>
          <p:cNvSpPr txBox="1">
            <a:spLocks noChangeArrowheads="1"/>
          </p:cNvSpPr>
          <p:nvPr/>
        </p:nvSpPr>
        <p:spPr bwMode="gray">
          <a:xfrm>
            <a:off x="1590892" y="5759450"/>
            <a:ext cx="511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10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  <p:grpSp>
        <p:nvGrpSpPr>
          <p:cNvPr id="255" name="Group 76"/>
          <p:cNvGrpSpPr>
            <a:grpSpLocks/>
          </p:cNvGrpSpPr>
          <p:nvPr/>
        </p:nvGrpSpPr>
        <p:grpSpPr bwMode="auto">
          <a:xfrm>
            <a:off x="1371600" y="6321425"/>
            <a:ext cx="6496050" cy="398463"/>
            <a:chOff x="336" y="768"/>
            <a:chExt cx="4092" cy="251"/>
          </a:xfrm>
        </p:grpSpPr>
        <p:sp>
          <p:nvSpPr>
            <p:cNvPr id="256" name="AutoShape 77"/>
            <p:cNvSpPr>
              <a:spLocks noChangeArrowheads="1"/>
            </p:cNvSpPr>
            <p:nvPr/>
          </p:nvSpPr>
          <p:spPr bwMode="gray">
            <a:xfrm>
              <a:off x="336" y="768"/>
              <a:ext cx="4084" cy="25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2">
                    <a:gamma/>
                    <a:tint val="82353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12700">
              <a:solidFill>
                <a:schemeClr val="accent2">
                  <a:alpha val="7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pic>
          <p:nvPicPr>
            <p:cNvPr id="257" name="Picture 78" descr="g"/>
            <p:cNvPicPr>
              <a:picLocks noChangeAspect="1" noChangeArrowheads="1"/>
            </p:cNvPicPr>
            <p:nvPr/>
          </p:nvPicPr>
          <p:blipFill>
            <a:blip r:embed="rId2" cstate="print"/>
            <a:srcRect b="50842"/>
            <a:stretch>
              <a:fillRect/>
            </a:stretch>
          </p:blipFill>
          <p:spPr bwMode="gray">
            <a:xfrm>
              <a:off x="339" y="768"/>
              <a:ext cx="4089" cy="128"/>
            </a:xfrm>
            <a:prstGeom prst="rect">
              <a:avLst/>
            </a:prstGeom>
            <a:noFill/>
          </p:spPr>
        </p:pic>
        <p:pic>
          <p:nvPicPr>
            <p:cNvPr id="258" name="Picture 79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5400000">
              <a:off x="273" y="859"/>
              <a:ext cx="193" cy="58"/>
            </a:xfrm>
            <a:prstGeom prst="rect">
              <a:avLst/>
            </a:prstGeom>
            <a:noFill/>
          </p:spPr>
        </p:pic>
        <p:pic>
          <p:nvPicPr>
            <p:cNvPr id="259" name="Picture 80" descr="circle_ban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 rot="16200000" flipH="1">
              <a:off x="4286" y="865"/>
              <a:ext cx="193" cy="58"/>
            </a:xfrm>
            <a:prstGeom prst="rect">
              <a:avLst/>
            </a:prstGeom>
            <a:noFill/>
          </p:spPr>
        </p:pic>
      </p:grpSp>
      <p:sp>
        <p:nvSpPr>
          <p:cNvPr id="260" name="AutoShape 81"/>
          <p:cNvSpPr>
            <a:spLocks noChangeArrowheads="1"/>
          </p:cNvSpPr>
          <p:nvPr/>
        </p:nvSpPr>
        <p:spPr bwMode="gray">
          <a:xfrm>
            <a:off x="2286000" y="6359525"/>
            <a:ext cx="5257800" cy="31432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l"/>
            <a:endParaRPr lang="zh-TW" altLang="en-US" spc="300"/>
          </a:p>
        </p:txBody>
      </p:sp>
      <p:grpSp>
        <p:nvGrpSpPr>
          <p:cNvPr id="261" name="Group 82"/>
          <p:cNvGrpSpPr>
            <a:grpSpLocks/>
          </p:cNvGrpSpPr>
          <p:nvPr/>
        </p:nvGrpSpPr>
        <p:grpSpPr bwMode="auto">
          <a:xfrm>
            <a:off x="1536700" y="6232634"/>
            <a:ext cx="584200" cy="552450"/>
            <a:chOff x="440" y="722"/>
            <a:chExt cx="368" cy="348"/>
          </a:xfrm>
        </p:grpSpPr>
        <p:pic>
          <p:nvPicPr>
            <p:cNvPr id="262" name="Picture 83" descr="light_shadow"/>
            <p:cNvPicPr>
              <a:picLocks noChangeAspect="1" noChangeArrowheads="1"/>
            </p:cNvPicPr>
            <p:nvPr/>
          </p:nvPicPr>
          <p:blipFill>
            <a:blip r:embed="rId4" cstate="print">
              <a:lum bright="-84000"/>
            </a:blip>
            <a:srcRect/>
            <a:stretch>
              <a:fillRect/>
            </a:stretch>
          </p:blipFill>
          <p:spPr bwMode="gray">
            <a:xfrm>
              <a:off x="440" y="722"/>
              <a:ext cx="368" cy="342"/>
            </a:xfrm>
            <a:prstGeom prst="rect">
              <a:avLst/>
            </a:prstGeom>
            <a:noFill/>
          </p:spPr>
        </p:pic>
        <p:sp>
          <p:nvSpPr>
            <p:cNvPr id="263" name="Oval 84"/>
            <p:cNvSpPr>
              <a:spLocks noChangeArrowheads="1"/>
            </p:cNvSpPr>
            <p:nvPr/>
          </p:nvSpPr>
          <p:spPr bwMode="gray">
            <a:xfrm>
              <a:off x="483" y="762"/>
              <a:ext cx="280" cy="280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gamma/>
                    <a:shade val="76078"/>
                    <a:invGamma/>
                  </a:srgbClr>
                </a:gs>
                <a:gs pos="50000">
                  <a:srgbClr val="F8F8F8"/>
                </a:gs>
                <a:gs pos="100000">
                  <a:srgbClr val="F8F8F8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264" name="Group 85"/>
            <p:cNvGrpSpPr>
              <a:grpSpLocks/>
            </p:cNvGrpSpPr>
            <p:nvPr/>
          </p:nvGrpSpPr>
          <p:grpSpPr bwMode="auto">
            <a:xfrm>
              <a:off x="502" y="757"/>
              <a:ext cx="242" cy="272"/>
              <a:chOff x="153" y="1392"/>
              <a:chExt cx="229" cy="262"/>
            </a:xfrm>
          </p:grpSpPr>
          <p:sp>
            <p:nvSpPr>
              <p:cNvPr id="265" name="Oval 86"/>
              <p:cNvSpPr>
                <a:spLocks noChangeArrowheads="1"/>
              </p:cNvSpPr>
              <p:nvPr/>
            </p:nvSpPr>
            <p:spPr bwMode="gray">
              <a:xfrm>
                <a:off x="156" y="1392"/>
                <a:ext cx="226" cy="226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882"/>
                      <a:invGamma/>
                      <a:alpha val="9800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pic>
            <p:nvPicPr>
              <p:cNvPr id="266" name="Picture 87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4285"/>
              <a:stretch>
                <a:fillRect/>
              </a:stretch>
            </p:blipFill>
            <p:spPr bwMode="gray">
              <a:xfrm>
                <a:off x="153" y="1400"/>
                <a:ext cx="165" cy="141"/>
              </a:xfrm>
              <a:prstGeom prst="rect">
                <a:avLst/>
              </a:prstGeom>
              <a:noFill/>
            </p:spPr>
          </p:pic>
          <p:grpSp>
            <p:nvGrpSpPr>
              <p:cNvPr id="267" name="Group 88"/>
              <p:cNvGrpSpPr>
                <a:grpSpLocks/>
              </p:cNvGrpSpPr>
              <p:nvPr/>
            </p:nvGrpSpPr>
            <p:grpSpPr bwMode="auto">
              <a:xfrm rot="-3102345" flipH="1" flipV="1">
                <a:off x="235" y="1548"/>
                <a:ext cx="166" cy="45"/>
                <a:chOff x="2526" y="1060"/>
                <a:chExt cx="896" cy="236"/>
              </a:xfrm>
            </p:grpSpPr>
            <p:grpSp>
              <p:nvGrpSpPr>
                <p:cNvPr id="268" name="Group 89"/>
                <p:cNvGrpSpPr>
                  <a:grpSpLocks/>
                </p:cNvGrpSpPr>
                <p:nvPr/>
              </p:nvGrpSpPr>
              <p:grpSpPr bwMode="auto">
                <a:xfrm>
                  <a:off x="2526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74" name="AutoShape 9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5" name="AutoShape 9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6" name="AutoShape 9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7" name="AutoShape 9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269" name="Group 94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70" name="AutoShape 9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1" name="AutoShape 9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2" name="AutoShape 9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273" name="AutoShape 9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</p:grpSp>
        </p:grpSp>
      </p:grpSp>
      <p:sp>
        <p:nvSpPr>
          <p:cNvPr id="278" name="Rectangle 183"/>
          <p:cNvSpPr>
            <a:spLocks noChangeArrowheads="1"/>
          </p:cNvSpPr>
          <p:nvPr/>
        </p:nvSpPr>
        <p:spPr bwMode="gray">
          <a:xfrm>
            <a:off x="2409825" y="6323013"/>
            <a:ext cx="4970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zh-TW" altLang="en-US" spc="300" dirty="0" smtClean="0">
                <a:solidFill>
                  <a:srgbClr val="000000"/>
                </a:solidFill>
                <a:latin typeface="Calibri" pitchFamily="34" charset="0"/>
                <a:ea typeface="新細明體" charset="-120"/>
                <a:cs typeface="Arial" charset="0"/>
              </a:rPr>
              <a:t>線性回授系統</a:t>
            </a:r>
            <a:endParaRPr lang="en-US" altLang="zh-TW" spc="300" dirty="0">
              <a:solidFill>
                <a:srgbClr val="000000"/>
              </a:solidFill>
              <a:latin typeface="Calibri" pitchFamily="34" charset="0"/>
              <a:ea typeface="新細明體" charset="-120"/>
              <a:cs typeface="Arial" charset="0"/>
            </a:endParaRPr>
          </a:p>
        </p:txBody>
      </p:sp>
      <p:sp>
        <p:nvSpPr>
          <p:cNvPr id="279" name="TextBox 182"/>
          <p:cNvSpPr txBox="1">
            <a:spLocks noChangeArrowheads="1"/>
          </p:cNvSpPr>
          <p:nvPr/>
        </p:nvSpPr>
        <p:spPr bwMode="gray">
          <a:xfrm>
            <a:off x="1555532" y="6248400"/>
            <a:ext cx="5111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11</a:t>
            </a:r>
            <a:endParaRPr lang="en-US" altLang="zh-TW" sz="2400" b="1" dirty="0">
              <a:solidFill>
                <a:srgbClr val="FFFFFF"/>
              </a:solidFill>
              <a:latin typeface="Calibri" pitchFamily="34" charset="0"/>
              <a:ea typeface="新細明體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4.3.1</a:t>
            </a:r>
            <a:r>
              <a:rPr lang="zh-TW" altLang="en-US" dirty="0" smtClean="0"/>
              <a:t> 線性性質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1295400" y="167640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09600" y="2895600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且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2736" y="4114800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則</a:t>
            </a:r>
            <a:endParaRPr lang="zh-TW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057400"/>
            <a:ext cx="2116983" cy="64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200400"/>
            <a:ext cx="1981200" cy="60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343400"/>
            <a:ext cx="7853363" cy="98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5638800"/>
            <a:ext cx="8382000" cy="6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4.3.2</a:t>
            </a:r>
            <a:r>
              <a:rPr lang="zh-TW" altLang="en-US" dirty="0" smtClean="0"/>
              <a:t> 時間偏移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21</a:t>
            </a:fld>
            <a:endParaRPr lang="en-US" altLang="zh-TW"/>
          </a:p>
        </p:txBody>
      </p:sp>
      <p:grpSp>
        <p:nvGrpSpPr>
          <p:cNvPr id="15" name="群組 14"/>
          <p:cNvGrpSpPr/>
          <p:nvPr/>
        </p:nvGrpSpPr>
        <p:grpSpPr>
          <a:xfrm>
            <a:off x="457200" y="1295400"/>
            <a:ext cx="8153400" cy="5363079"/>
            <a:chOff x="0" y="1274197"/>
            <a:chExt cx="8153400" cy="5363079"/>
          </a:xfrm>
        </p:grpSpPr>
        <p:pic>
          <p:nvPicPr>
            <p:cNvPr id="19461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" y="4343400"/>
              <a:ext cx="7543800" cy="1154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400" y="1502797"/>
              <a:ext cx="1984248" cy="554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800" y="2209800"/>
              <a:ext cx="7086600" cy="918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81400" y="3657600"/>
              <a:ext cx="3429000" cy="821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5692336"/>
              <a:ext cx="4572000" cy="410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97482" y="6180945"/>
              <a:ext cx="3429000" cy="45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文字方塊 9"/>
            <p:cNvSpPr txBox="1"/>
            <p:nvPr/>
          </p:nvSpPr>
          <p:spPr>
            <a:xfrm>
              <a:off x="1295400" y="1274197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如果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33400" y="2057400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則</a:t>
              </a:r>
              <a:endParaRPr lang="zh-TW" altLang="en-US" b="1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0" y="3352800"/>
              <a:ext cx="422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TW" altLang="en-US" dirty="0" smtClean="0"/>
                <a:t>要證明這個性質，由（</a:t>
              </a:r>
              <a:r>
                <a:rPr lang="en-US" altLang="zh-TW" dirty="0" smtClean="0"/>
                <a:t>4.24)</a:t>
              </a:r>
              <a:r>
                <a:rPr lang="zh-TW" altLang="en-US" dirty="0" smtClean="0"/>
                <a:t>）式</a:t>
              </a:r>
              <a:endParaRPr lang="zh-TW" altLang="en-US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22</a:t>
            </a:fld>
            <a:endParaRPr lang="en-US" altLang="zh-TW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0"/>
            <a:ext cx="8839200" cy="322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群組 3"/>
          <p:cNvGrpSpPr/>
          <p:nvPr/>
        </p:nvGrpSpPr>
        <p:grpSpPr>
          <a:xfrm>
            <a:off x="381000" y="4637503"/>
            <a:ext cx="1981200" cy="609600"/>
            <a:chOff x="1295400" y="1524000"/>
            <a:chExt cx="1981200" cy="609600"/>
          </a:xfrm>
        </p:grpSpPr>
        <p:sp>
          <p:nvSpPr>
            <p:cNvPr id="5" name="五邊形 4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4.9</a:t>
              </a:r>
              <a:endParaRPr lang="zh-TW" altLang="en-US" dirty="0"/>
            </a:p>
          </p:txBody>
        </p:sp>
      </p:grp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475703"/>
            <a:ext cx="8763000" cy="62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23</a:t>
            </a:fld>
            <a:endParaRPr lang="en-US" altLang="zh-TW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8509354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54" y="4267200"/>
            <a:ext cx="4497215" cy="153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535214"/>
            <a:ext cx="1548524" cy="134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503683"/>
            <a:ext cx="2049931" cy="14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0" y="5991062"/>
            <a:ext cx="7696200" cy="74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4.3.3 </a:t>
            </a:r>
            <a:r>
              <a:rPr lang="zh-TW" altLang="en-US" dirty="0" smtClean="0"/>
              <a:t>共軛和共軛對稱性質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24</a:t>
            </a:fld>
            <a:endParaRPr lang="en-US" altLang="zh-TW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00200"/>
            <a:ext cx="1752600" cy="51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685800" y="14478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共軛性質是說，如果</a:t>
            </a:r>
            <a:endParaRPr lang="zh-TW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286000"/>
            <a:ext cx="6096000" cy="806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727501" y="2221468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則</a:t>
            </a:r>
            <a:endParaRPr lang="zh-TW" alt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200400"/>
            <a:ext cx="4598646" cy="36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3657600"/>
            <a:ext cx="4956376" cy="73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343400"/>
            <a:ext cx="2130827" cy="34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4675428"/>
            <a:ext cx="6195843" cy="65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5410200"/>
            <a:ext cx="8191500" cy="68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76400" y="6172200"/>
            <a:ext cx="6881813" cy="5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4.3.4</a:t>
            </a:r>
            <a:r>
              <a:rPr lang="zh-TW" altLang="en-US" dirty="0" smtClean="0"/>
              <a:t> 微分和積分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25</a:t>
            </a:fld>
            <a:endParaRPr lang="en-US" altLang="zh-TW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8305800" cy="63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139399"/>
            <a:ext cx="4038600" cy="78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135497"/>
            <a:ext cx="6724650" cy="89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572868" y="2971800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因此</a:t>
            </a:r>
            <a:endParaRPr lang="zh-TW" altLang="en-US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4009698"/>
            <a:ext cx="8382000" cy="130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5410200"/>
            <a:ext cx="770964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6385034"/>
            <a:ext cx="5814848" cy="34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4.3.5 </a:t>
            </a:r>
            <a:r>
              <a:rPr lang="zh-TW" altLang="en-US" dirty="0" smtClean="0"/>
              <a:t>時間與頻率刻度性質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26</a:t>
            </a:fld>
            <a:endParaRPr lang="en-US" altLang="zh-TW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828800"/>
            <a:ext cx="2114550" cy="53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914400" y="1676400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若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14400" y="2678668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則</a:t>
            </a:r>
            <a:endParaRPr lang="zh-TW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895600"/>
            <a:ext cx="7154037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000" y="4038601"/>
            <a:ext cx="7827600" cy="31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419601"/>
            <a:ext cx="36576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5562600"/>
            <a:ext cx="2743200" cy="33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5410200"/>
            <a:ext cx="4572000" cy="138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326171" cy="63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740570"/>
            <a:ext cx="1409521" cy="33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3276600"/>
            <a:ext cx="6967538" cy="8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495800"/>
            <a:ext cx="5486400" cy="34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4.3.6</a:t>
            </a:r>
            <a:r>
              <a:rPr lang="zh-TW" altLang="en-US" dirty="0" smtClean="0"/>
              <a:t> 互偶性質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28</a:t>
            </a:fld>
            <a:endParaRPr lang="en-US" altLang="zh-TW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0"/>
            <a:ext cx="2262187" cy="32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649268"/>
            <a:ext cx="7620000" cy="83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4876800"/>
            <a:ext cx="7696200" cy="84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6172200"/>
            <a:ext cx="5581650" cy="35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字方塊 8"/>
          <p:cNvSpPr txBox="1"/>
          <p:nvPr/>
        </p:nvSpPr>
        <p:spPr>
          <a:xfrm>
            <a:off x="609600" y="1524000"/>
            <a:ext cx="8077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pc="120" dirty="0" smtClean="0"/>
              <a:t>比較</a:t>
            </a:r>
            <a:r>
              <a:rPr lang="en-US" altLang="zh-TW" spc="120" dirty="0" smtClean="0"/>
              <a:t>(4.24)</a:t>
            </a:r>
            <a:r>
              <a:rPr lang="zh-TW" altLang="en-US" spc="120" dirty="0" smtClean="0"/>
              <a:t> 和 </a:t>
            </a:r>
            <a:r>
              <a:rPr lang="en-US" altLang="zh-TW" spc="120" dirty="0" smtClean="0"/>
              <a:t>(4.25)</a:t>
            </a:r>
            <a:r>
              <a:rPr lang="zh-TW" altLang="en-US" spc="120" dirty="0" smtClean="0"/>
              <a:t>式的轉換和反轉換關係，可以看出這些式子在形式上很類似，但是不完全相同，這稱對稱使得傅立葉轉換有一種稱為</a:t>
            </a:r>
            <a:r>
              <a:rPr lang="zh-TW" altLang="en-US" spc="120" dirty="0" smtClean="0">
                <a:solidFill>
                  <a:schemeClr val="accent5"/>
                </a:solidFill>
              </a:rPr>
              <a:t>互偶性</a:t>
            </a:r>
            <a:r>
              <a:rPr lang="zh-TW" altLang="en-US" spc="120" dirty="0" smtClean="0"/>
              <a:t>的性質。</a:t>
            </a:r>
            <a:endParaRPr lang="zh-TW" altLang="en-US" spc="12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29</a:t>
            </a:fld>
            <a:endParaRPr lang="en-US" altLang="zh-TW"/>
          </a:p>
        </p:txBody>
      </p:sp>
      <p:grpSp>
        <p:nvGrpSpPr>
          <p:cNvPr id="7" name="群組 6"/>
          <p:cNvGrpSpPr/>
          <p:nvPr/>
        </p:nvGrpSpPr>
        <p:grpSpPr>
          <a:xfrm>
            <a:off x="533400" y="1216169"/>
            <a:ext cx="8391525" cy="5260831"/>
            <a:chOff x="533400" y="1216169"/>
            <a:chExt cx="8391525" cy="5260831"/>
          </a:xfrm>
        </p:grpSpPr>
        <p:grpSp>
          <p:nvGrpSpPr>
            <p:cNvPr id="6" name="群組 5"/>
            <p:cNvGrpSpPr/>
            <p:nvPr/>
          </p:nvGrpSpPr>
          <p:grpSpPr>
            <a:xfrm>
              <a:off x="533400" y="1781503"/>
              <a:ext cx="8391525" cy="4695497"/>
              <a:chOff x="533400" y="1781503"/>
              <a:chExt cx="8391525" cy="4695497"/>
            </a:xfrm>
          </p:grpSpPr>
          <p:pic>
            <p:nvPicPr>
              <p:cNvPr id="2765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98766" y="1781503"/>
                <a:ext cx="8175176" cy="19838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5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33400" y="3806969"/>
                <a:ext cx="8391525" cy="2670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28800" y="1216169"/>
              <a:ext cx="5486399" cy="37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305800" cy="1034752"/>
          </a:xfrm>
        </p:spPr>
        <p:txBody>
          <a:bodyPr/>
          <a:lstStyle/>
          <a:p>
            <a:r>
              <a:rPr lang="en-US" altLang="zh-TW" dirty="0" smtClean="0"/>
              <a:t>4.1.1</a:t>
            </a:r>
            <a:r>
              <a:rPr lang="zh-TW" altLang="en-US" dirty="0" smtClean="0"/>
              <a:t>非週期信號傅立葉轉換表示式的推導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4343400"/>
            <a:ext cx="7806566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6295698"/>
            <a:ext cx="3157537" cy="37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199" y="2057400"/>
            <a:ext cx="855737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762000" y="609600"/>
            <a:ext cx="8077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pc="120" dirty="0" smtClean="0"/>
              <a:t>互偶性也可以用來求或聯想其它的傅立葉轉換的性質，如果在時間函數有某些特性會影響其傅立葉轉換，則若一頻域函數有這些相同的特性，其時域也會有</a:t>
            </a:r>
            <a:r>
              <a:rPr lang="zh-TW" altLang="en-US" spc="120" dirty="0" smtClean="0">
                <a:solidFill>
                  <a:schemeClr val="accent5"/>
                </a:solidFill>
              </a:rPr>
              <a:t>互偶</a:t>
            </a:r>
            <a:r>
              <a:rPr lang="zh-TW" altLang="en-US" spc="120" dirty="0" smtClean="0"/>
              <a:t>的影響。</a:t>
            </a:r>
            <a:endParaRPr lang="zh-TW" altLang="en-US" spc="12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57400"/>
            <a:ext cx="7467600" cy="79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971800"/>
            <a:ext cx="6858000" cy="86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4966" y="4572000"/>
            <a:ext cx="7162800" cy="85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5798693"/>
            <a:ext cx="7772400" cy="93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228600" y="40386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 smtClean="0"/>
              <a:t>相同地，可以推導</a:t>
            </a:r>
            <a:r>
              <a:rPr lang="en-US" altLang="zh-TW" dirty="0" smtClean="0"/>
              <a:t>(4.27) </a:t>
            </a:r>
            <a:r>
              <a:rPr lang="zh-TW" altLang="en-US" dirty="0" smtClean="0"/>
              <a:t>和</a:t>
            </a:r>
            <a:r>
              <a:rPr lang="en-US" altLang="zh-TW" dirty="0" smtClean="0"/>
              <a:t>(4.32) </a:t>
            </a:r>
            <a:r>
              <a:rPr lang="zh-TW" altLang="en-US" dirty="0" smtClean="0"/>
              <a:t>式的對稱性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4800" y="53340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 smtClean="0"/>
              <a:t>及</a:t>
            </a:r>
            <a:endParaRPr lang="zh-TW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4.3.7</a:t>
            </a:r>
            <a:r>
              <a:rPr lang="zh-TW" altLang="en-US" dirty="0" smtClean="0"/>
              <a:t> 巴斯瓦關係式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31</a:t>
            </a:fld>
            <a:endParaRPr lang="en-US" altLang="zh-TW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721042" cy="4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819400"/>
            <a:ext cx="8093648" cy="99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114800"/>
            <a:ext cx="7086600" cy="39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群組 11"/>
          <p:cNvGrpSpPr/>
          <p:nvPr/>
        </p:nvGrpSpPr>
        <p:grpSpPr>
          <a:xfrm>
            <a:off x="228600" y="4800600"/>
            <a:ext cx="8610600" cy="1371601"/>
            <a:chOff x="228600" y="4800600"/>
            <a:chExt cx="8610600" cy="1371601"/>
          </a:xfrm>
        </p:grpSpPr>
        <p:pic>
          <p:nvPicPr>
            <p:cNvPr id="2970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" y="4800600"/>
              <a:ext cx="8610600" cy="657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3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600" y="5486401"/>
              <a:ext cx="8534400" cy="26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4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2" y="5867401"/>
              <a:ext cx="1094016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5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42698" y="5943600"/>
              <a:ext cx="207169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4.4</a:t>
            </a:r>
            <a:r>
              <a:rPr lang="zh-TW" altLang="en-US" dirty="0" smtClean="0"/>
              <a:t> 旋積性質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32</a:t>
            </a:fld>
            <a:endParaRPr lang="en-US" altLang="zh-TW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873652" cy="85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43200"/>
            <a:ext cx="8624888" cy="369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33</a:t>
            </a:fld>
            <a:endParaRPr lang="en-US" altLang="zh-TW"/>
          </a:p>
        </p:txBody>
      </p:sp>
      <p:grpSp>
        <p:nvGrpSpPr>
          <p:cNvPr id="8" name="群組 7"/>
          <p:cNvGrpSpPr/>
          <p:nvPr/>
        </p:nvGrpSpPr>
        <p:grpSpPr>
          <a:xfrm>
            <a:off x="457200" y="1094913"/>
            <a:ext cx="8100252" cy="3477087"/>
            <a:chOff x="533400" y="1094913"/>
            <a:chExt cx="8100252" cy="3477087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1094913"/>
              <a:ext cx="4155142" cy="1214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2009313"/>
              <a:ext cx="4137852" cy="1118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3000" y="2999913"/>
              <a:ext cx="4114800" cy="1135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3400" y="4219113"/>
              <a:ext cx="8010525" cy="35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5029200"/>
            <a:ext cx="8744246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34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2600325" cy="28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371600"/>
            <a:ext cx="6372225" cy="542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481902"/>
            <a:ext cx="2309812" cy="33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2862902"/>
            <a:ext cx="6553200" cy="71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114800"/>
            <a:ext cx="8580860" cy="198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35</a:t>
            </a:fld>
            <a:endParaRPr lang="en-US" altLang="zh-TW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685800"/>
            <a:ext cx="5171875" cy="228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429000"/>
            <a:ext cx="6958013" cy="249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6096000"/>
            <a:ext cx="6615113" cy="37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4.5 </a:t>
            </a:r>
            <a:r>
              <a:rPr lang="zh-TW" altLang="en-US" dirty="0" smtClean="0"/>
              <a:t>乘法性質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36</a:t>
            </a:fld>
            <a:endParaRPr lang="en-US" altLang="zh-TW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596" y="2057400"/>
            <a:ext cx="889736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4.5.1</a:t>
            </a:r>
            <a:r>
              <a:rPr lang="zh-TW" altLang="en-US" dirty="0" smtClean="0"/>
              <a:t> 可變中心頻率的頻率選擇濾波器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545806" cy="13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895600"/>
            <a:ext cx="5181600" cy="40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群組 8"/>
          <p:cNvGrpSpPr/>
          <p:nvPr/>
        </p:nvGrpSpPr>
        <p:grpSpPr>
          <a:xfrm>
            <a:off x="304800" y="3352800"/>
            <a:ext cx="8579068" cy="779954"/>
            <a:chOff x="304800" y="3810000"/>
            <a:chExt cx="8579068" cy="779954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9468" y="3810000"/>
              <a:ext cx="8534400" cy="39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4267200"/>
              <a:ext cx="5981700" cy="322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4191000"/>
            <a:ext cx="3048000" cy="3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33475" y="4711264"/>
            <a:ext cx="6334125" cy="162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6403430"/>
            <a:ext cx="5715000" cy="31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1663" y="4191000"/>
            <a:ext cx="5088411" cy="196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38</a:t>
            </a:fld>
            <a:endParaRPr lang="en-US" altLang="zh-TW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07243"/>
            <a:ext cx="5121683" cy="165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8884" y="3200400"/>
            <a:ext cx="5078916" cy="161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40992" y="2124019"/>
            <a:ext cx="5048083" cy="160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6096000"/>
            <a:ext cx="3895725" cy="32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39</a:t>
            </a:fld>
            <a:endParaRPr lang="en-US" altLang="zh-TW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33400"/>
            <a:ext cx="4724400" cy="216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2819400"/>
            <a:ext cx="5101462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990600"/>
            <a:ext cx="3962400" cy="354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05200"/>
            <a:ext cx="3886200" cy="36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0991" y="4738688"/>
            <a:ext cx="4894409" cy="196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0" y="6019800"/>
            <a:ext cx="260424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4</a:t>
            </a:fld>
            <a:endParaRPr lang="en-US" altLang="zh-TW"/>
          </a:p>
        </p:txBody>
      </p:sp>
      <p:grpSp>
        <p:nvGrpSpPr>
          <p:cNvPr id="6" name="群組 5"/>
          <p:cNvGrpSpPr/>
          <p:nvPr/>
        </p:nvGrpSpPr>
        <p:grpSpPr>
          <a:xfrm>
            <a:off x="1295400" y="1450200"/>
            <a:ext cx="6248400" cy="307819"/>
            <a:chOff x="1143000" y="1066800"/>
            <a:chExt cx="6248400" cy="30781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1066800"/>
              <a:ext cx="5029200" cy="296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72200" y="1082567"/>
              <a:ext cx="1219200" cy="292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831200"/>
            <a:ext cx="6705600" cy="3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2201922"/>
            <a:ext cx="8001000" cy="922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3657600"/>
            <a:ext cx="627932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685800"/>
            <a:ext cx="2819400" cy="2711152"/>
          </a:xfrm>
        </p:spPr>
        <p:txBody>
          <a:bodyPr/>
          <a:lstStyle/>
          <a:p>
            <a:pPr algn="r"/>
            <a:r>
              <a:rPr lang="en-US" altLang="zh-TW" dirty="0" smtClean="0"/>
              <a:t>4.6</a:t>
            </a:r>
            <a:r>
              <a:rPr lang="zh-TW" altLang="en-US" dirty="0" smtClean="0"/>
              <a:t> 傅立葉性質表及基本傅立葉轉換對表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40</a:t>
            </a:fld>
            <a:endParaRPr lang="en-US" altLang="zh-TW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7758" y="1"/>
            <a:ext cx="511624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群組 6"/>
          <p:cNvGrpSpPr/>
          <p:nvPr/>
        </p:nvGrpSpPr>
        <p:grpSpPr>
          <a:xfrm>
            <a:off x="990600" y="3657600"/>
            <a:ext cx="2743200" cy="762000"/>
            <a:chOff x="990600" y="3657600"/>
            <a:chExt cx="2743200" cy="7620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3886200"/>
              <a:ext cx="2366962" cy="340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五邊形 5"/>
            <p:cNvSpPr/>
            <p:nvPr/>
          </p:nvSpPr>
          <p:spPr>
            <a:xfrm>
              <a:off x="990600" y="3657600"/>
              <a:ext cx="2743200" cy="762000"/>
            </a:xfrm>
            <a:prstGeom prst="homePlat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41</a:t>
            </a:fld>
            <a:endParaRPr lang="en-US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965" y="0"/>
            <a:ext cx="53426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657600"/>
            <a:ext cx="3109912" cy="31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五邊形 4"/>
          <p:cNvSpPr/>
          <p:nvPr/>
        </p:nvSpPr>
        <p:spPr>
          <a:xfrm>
            <a:off x="228600" y="3429000"/>
            <a:ext cx="3429000" cy="762000"/>
          </a:xfrm>
          <a:prstGeom prst="homePlat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4.7</a:t>
            </a:r>
            <a:r>
              <a:rPr lang="zh-TW" altLang="en-US" dirty="0" smtClean="0"/>
              <a:t> </a:t>
            </a:r>
            <a:r>
              <a:rPr lang="zh-TW" altLang="en-US" sz="3200" dirty="0" smtClean="0"/>
              <a:t>以線性常係數微分方程描述系統的特性</a:t>
            </a:r>
            <a:endParaRPr lang="zh-TW" altLang="en-US" sz="32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42</a:t>
            </a:fld>
            <a:endParaRPr lang="en-US" altLang="zh-TW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251543" cy="37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133600"/>
            <a:ext cx="2819400" cy="37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667000"/>
            <a:ext cx="6477000" cy="64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531472"/>
            <a:ext cx="8763000" cy="1979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5562600"/>
            <a:ext cx="5710238" cy="33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群組 14"/>
          <p:cNvGrpSpPr/>
          <p:nvPr/>
        </p:nvGrpSpPr>
        <p:grpSpPr>
          <a:xfrm>
            <a:off x="457200" y="6005209"/>
            <a:ext cx="6886575" cy="700391"/>
            <a:chOff x="228600" y="6004034"/>
            <a:chExt cx="6886575" cy="700391"/>
          </a:xfrm>
        </p:grpSpPr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8600" y="6096000"/>
              <a:ext cx="2505075" cy="4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71800" y="6203732"/>
              <a:ext cx="304800" cy="261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" name="群組 13"/>
            <p:cNvGrpSpPr/>
            <p:nvPr/>
          </p:nvGrpSpPr>
          <p:grpSpPr>
            <a:xfrm>
              <a:off x="3536732" y="6004034"/>
              <a:ext cx="3578443" cy="700391"/>
              <a:chOff x="3536732" y="6004034"/>
              <a:chExt cx="3578443" cy="700391"/>
            </a:xfrm>
          </p:grpSpPr>
          <p:pic>
            <p:nvPicPr>
              <p:cNvPr id="9226" name="Picture 1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536732" y="6004034"/>
                <a:ext cx="1828800" cy="700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227" name="Picture 1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00800" y="6096000"/>
                <a:ext cx="714375" cy="415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43</a:t>
            </a:fld>
            <a:endParaRPr lang="en-US" altLang="zh-TW"/>
          </a:p>
        </p:txBody>
      </p:sp>
      <p:grpSp>
        <p:nvGrpSpPr>
          <p:cNvPr id="3" name="群組 2"/>
          <p:cNvGrpSpPr/>
          <p:nvPr/>
        </p:nvGrpSpPr>
        <p:grpSpPr>
          <a:xfrm>
            <a:off x="1066800" y="1295400"/>
            <a:ext cx="1981200" cy="609600"/>
            <a:chOff x="1295400" y="1524000"/>
            <a:chExt cx="1981200" cy="609600"/>
          </a:xfrm>
        </p:grpSpPr>
        <p:sp>
          <p:nvSpPr>
            <p:cNvPr id="4" name="五邊形 3"/>
            <p:cNvSpPr/>
            <p:nvPr/>
          </p:nvSpPr>
          <p:spPr>
            <a:xfrm rot="5400000">
              <a:off x="1981200" y="838200"/>
              <a:ext cx="609600" cy="1981200"/>
            </a:xfrm>
            <a:prstGeom prst="homePlate">
              <a:avLst>
                <a:gd name="adj" fmla="val 36834"/>
              </a:avLst>
            </a:prstGeom>
            <a:solidFill>
              <a:schemeClr val="accent5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479332" y="1552902"/>
              <a:ext cx="1600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例題 </a:t>
              </a:r>
              <a:r>
                <a:rPr lang="en-US" altLang="zh-TW" dirty="0" smtClean="0"/>
                <a:t>4.25</a:t>
              </a:r>
              <a:endParaRPr lang="zh-TW" altLang="en-US" dirty="0"/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362200"/>
            <a:ext cx="8709734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462" y="5990897"/>
            <a:ext cx="8523701" cy="67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990600"/>
            <a:ext cx="6810375" cy="226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581400"/>
            <a:ext cx="6858000" cy="2278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90600"/>
            <a:ext cx="5210175" cy="36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524000"/>
            <a:ext cx="5562600" cy="365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2133600"/>
            <a:ext cx="2781300" cy="14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733800"/>
            <a:ext cx="7777163" cy="186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867400"/>
            <a:ext cx="8010069" cy="346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7</a:t>
            </a:fld>
            <a:endParaRPr lang="en-US" altLang="zh-TW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0" y="457200"/>
            <a:ext cx="2609850" cy="3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762000"/>
            <a:ext cx="7207827" cy="87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1828800"/>
            <a:ext cx="1752600" cy="43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2286000"/>
            <a:ext cx="6400799" cy="65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2997443"/>
            <a:ext cx="2362200" cy="4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3441505"/>
            <a:ext cx="6943725" cy="67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800" y="4114800"/>
            <a:ext cx="4800600" cy="246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6096000"/>
            <a:ext cx="1828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8</a:t>
            </a:fld>
            <a:endParaRPr lang="en-US" altLang="zh-TW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299" y="762000"/>
            <a:ext cx="879980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590800"/>
            <a:ext cx="7746274" cy="109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14800"/>
            <a:ext cx="7543800" cy="1103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810000"/>
            <a:ext cx="333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群組 11"/>
          <p:cNvGrpSpPr/>
          <p:nvPr/>
        </p:nvGrpSpPr>
        <p:grpSpPr>
          <a:xfrm>
            <a:off x="381000" y="5486400"/>
            <a:ext cx="8384628" cy="793532"/>
            <a:chOff x="381000" y="5486400"/>
            <a:chExt cx="8384628" cy="793532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1000" y="5486400"/>
              <a:ext cx="8384628" cy="33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群組 10"/>
            <p:cNvGrpSpPr/>
            <p:nvPr/>
          </p:nvGrpSpPr>
          <p:grpSpPr>
            <a:xfrm>
              <a:off x="457200" y="5943600"/>
              <a:ext cx="4124705" cy="336332"/>
              <a:chOff x="457200" y="5943600"/>
              <a:chExt cx="4124705" cy="336332"/>
            </a:xfrm>
          </p:grpSpPr>
          <p:pic>
            <p:nvPicPr>
              <p:cNvPr id="6152" name="Picture 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57200" y="5943600"/>
                <a:ext cx="3962400" cy="326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53" name="Picture 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35367" y="6051332"/>
                <a:ext cx="146538" cy="228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4.1.2</a:t>
            </a:r>
            <a:r>
              <a:rPr lang="zh-TW" altLang="en-US" dirty="0" smtClean="0"/>
              <a:t> 傅立葉轉換的收斂性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8280-C71E-4AAC-AC81-A5705154A150}" type="slidenum">
              <a:rPr lang="en-US" altLang="zh-TW" smtClean="0"/>
              <a:pPr/>
              <a:t>9</a:t>
            </a:fld>
            <a:endParaRPr lang="en-US" altLang="zh-TW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28812"/>
            <a:ext cx="4800600" cy="306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86000"/>
            <a:ext cx="6477000" cy="73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581400"/>
            <a:ext cx="7924800" cy="64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267200"/>
            <a:ext cx="6629400" cy="73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5334000"/>
            <a:ext cx="799623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14TGp_City_L">
  <a:themeElements>
    <a:clrScheme name="Custom 145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2587C3"/>
      </a:accent1>
      <a:accent2>
        <a:srgbClr val="A0C723"/>
      </a:accent2>
      <a:accent3>
        <a:srgbClr val="32C4BD"/>
      </a:accent3>
      <a:accent4>
        <a:srgbClr val="7570DE"/>
      </a:accent4>
      <a:accent5>
        <a:srgbClr val="DD6D61"/>
      </a:accent5>
      <a:accent6>
        <a:srgbClr val="C285FF"/>
      </a:accent6>
      <a:hlink>
        <a:srgbClr val="CCB400"/>
      </a:hlink>
      <a:folHlink>
        <a:srgbClr val="DEA02E"/>
      </a:folHlink>
    </a:clrScheme>
    <a:fontScheme name="Office 佈景主題">
      <a:majorFont>
        <a:latin typeface="Candar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AD4BC1"/>
        </a:accent1>
        <a:accent2>
          <a:srgbClr val="F0A019"/>
        </a:accent2>
        <a:accent3>
          <a:srgbClr val="FFFFFF"/>
        </a:accent3>
        <a:accent4>
          <a:srgbClr val="000000"/>
        </a:accent4>
        <a:accent5>
          <a:srgbClr val="D3B1DD"/>
        </a:accent5>
        <a:accent6>
          <a:srgbClr val="D99116"/>
        </a:accent6>
        <a:hlink>
          <a:srgbClr val="6CB846"/>
        </a:hlink>
        <a:folHlink>
          <a:srgbClr val="54A9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663300"/>
        </a:dk2>
        <a:lt2>
          <a:srgbClr val="C0C0C0"/>
        </a:lt2>
        <a:accent1>
          <a:srgbClr val="E8731C"/>
        </a:accent1>
        <a:accent2>
          <a:srgbClr val="1CA0E2"/>
        </a:accent2>
        <a:accent3>
          <a:srgbClr val="FFFFFF"/>
        </a:accent3>
        <a:accent4>
          <a:srgbClr val="000000"/>
        </a:accent4>
        <a:accent5>
          <a:srgbClr val="F2BCAB"/>
        </a:accent5>
        <a:accent6>
          <a:srgbClr val="1891CD"/>
        </a:accent6>
        <a:hlink>
          <a:srgbClr val="8E88DC"/>
        </a:hlink>
        <a:folHlink>
          <a:srgbClr val="A2B3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2587C3"/>
        </a:accent1>
        <a:accent2>
          <a:srgbClr val="A0C723"/>
        </a:accent2>
        <a:accent3>
          <a:srgbClr val="FFFFFF"/>
        </a:accent3>
        <a:accent4>
          <a:srgbClr val="000000"/>
        </a:accent4>
        <a:accent5>
          <a:srgbClr val="ACC3DE"/>
        </a:accent5>
        <a:accent6>
          <a:srgbClr val="91B41F"/>
        </a:accent6>
        <a:hlink>
          <a:srgbClr val="CCB400"/>
        </a:hlink>
        <a:folHlink>
          <a:srgbClr val="DEA02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東華-c</Template>
  <TotalTime>1537</TotalTime>
  <Words>382</Words>
  <Application>Microsoft Office PowerPoint</Application>
  <PresentationFormat>如螢幕大小 (4:3)</PresentationFormat>
  <Paragraphs>109</Paragraphs>
  <Slides>43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4" baseType="lpstr">
      <vt:lpstr>1114TGp_City_L</vt:lpstr>
      <vt:lpstr>黃永達  譯  信號與系統</vt:lpstr>
      <vt:lpstr>目    錄</vt:lpstr>
      <vt:lpstr>4.1.1非週期信號傅立葉轉換表示式的推導</vt:lpstr>
      <vt:lpstr>投影片 4</vt:lpstr>
      <vt:lpstr>投影片 5</vt:lpstr>
      <vt:lpstr>投影片 6</vt:lpstr>
      <vt:lpstr>投影片 7</vt:lpstr>
      <vt:lpstr>投影片 8</vt:lpstr>
      <vt:lpstr>4.1.2 傅立葉轉換的收斂性</vt:lpstr>
      <vt:lpstr>投影片 10</vt:lpstr>
      <vt:lpstr>4.1.3 連續時間傅立葉轉換的例子</vt:lpstr>
      <vt:lpstr>投影片 12</vt:lpstr>
      <vt:lpstr>投影片 13</vt:lpstr>
      <vt:lpstr>投影片 14</vt:lpstr>
      <vt:lpstr>4.2 週期信號的傅立葉轉換</vt:lpstr>
      <vt:lpstr>投影片 16</vt:lpstr>
      <vt:lpstr>投影片 17</vt:lpstr>
      <vt:lpstr>投影片 18</vt:lpstr>
      <vt:lpstr>4.3 連續時間傅立葉轉換的性質</vt:lpstr>
      <vt:lpstr>4.3.1 線性性質</vt:lpstr>
      <vt:lpstr>4.3.2 時間偏移</vt:lpstr>
      <vt:lpstr>投影片 22</vt:lpstr>
      <vt:lpstr>投影片 23</vt:lpstr>
      <vt:lpstr>4.3.3 共軛和共軛對稱性質</vt:lpstr>
      <vt:lpstr>4.3.4 微分和積分</vt:lpstr>
      <vt:lpstr>4.3.5 時間與頻率刻度性質</vt:lpstr>
      <vt:lpstr>投影片 27</vt:lpstr>
      <vt:lpstr>4.3.6 互偶性質</vt:lpstr>
      <vt:lpstr>投影片 29</vt:lpstr>
      <vt:lpstr>投影片 30</vt:lpstr>
      <vt:lpstr>4.3.7 巴斯瓦關係式</vt:lpstr>
      <vt:lpstr>4.4 旋積性質</vt:lpstr>
      <vt:lpstr>投影片 33</vt:lpstr>
      <vt:lpstr>投影片 34</vt:lpstr>
      <vt:lpstr>投影片 35</vt:lpstr>
      <vt:lpstr>4.5 乘法性質</vt:lpstr>
      <vt:lpstr>4.5.1 可變中心頻率的頻率選擇濾波器</vt:lpstr>
      <vt:lpstr>投影片 38</vt:lpstr>
      <vt:lpstr>投影片 39</vt:lpstr>
      <vt:lpstr>4.6 傅立葉性質表及基本傅立葉轉換對表</vt:lpstr>
      <vt:lpstr>投影片 41</vt:lpstr>
      <vt:lpstr>4.7 以線性常係數微分方程描述系統的特性</vt:lpstr>
      <vt:lpstr>投影片 43</vt:lpstr>
    </vt:vector>
  </TitlesOfParts>
  <Company>Guild Design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www.themegallery.com</dc:creator>
  <cp:lastModifiedBy>USER</cp:lastModifiedBy>
  <cp:revision>177</cp:revision>
  <dcterms:created xsi:type="dcterms:W3CDTF">2004-08-26T06:30:40Z</dcterms:created>
  <dcterms:modified xsi:type="dcterms:W3CDTF">2011-08-04T03:04:21Z</dcterms:modified>
</cp:coreProperties>
</file>